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2"/>
    <p:sldId id="258" r:id="rId3"/>
  </p:sldIdLst>
  <p:sldSz cx="43891200" cy="219456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416" autoAdjust="0"/>
    <p:restoredTop sz="94660"/>
  </p:normalViewPr>
  <p:slideViewPr>
    <p:cSldViewPr snapToGrid="0">
      <p:cViewPr varScale="1">
        <p:scale>
          <a:sx n="43" d="100"/>
          <a:sy n="43" d="100"/>
        </p:scale>
        <p:origin x="30" y="4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1" name="PlaceHolder 1"/>
          <p:cNvSpPr>
            <a:spLocks noGrp="1" noRot="1" noChangeAspect="1"/>
          </p:cNvSpPr>
          <p:nvPr>
            <p:ph type="sldImg"/>
          </p:nvPr>
        </p:nvSpPr>
        <p:spPr>
          <a:xfrm>
            <a:off x="533520" y="764280"/>
            <a:ext cx="6704640" cy="3771360"/>
          </a:xfrm>
          <a:prstGeom prst="rect">
            <a:avLst/>
          </a:prstGeom>
        </p:spPr>
        <p:txBody>
          <a:bodyPr lIns="0" tIns="0" rIns="0" bIns="0" anchor="ctr">
            <a:noAutofit/>
          </a:bodyPr>
          <a:lstStyle/>
          <a:p>
            <a:r>
              <a:rPr lang="en-US" sz="5860" b="0" strike="noStrike" spc="-1">
                <a:solidFill>
                  <a:srgbClr val="000000"/>
                </a:solidFill>
                <a:latin typeface="Arial"/>
              </a:rPr>
              <a:t>Click to move the slide</a:t>
            </a:r>
          </a:p>
        </p:txBody>
      </p:sp>
      <p:sp>
        <p:nvSpPr>
          <p:cNvPr id="42" name="PlaceHolder 2"/>
          <p:cNvSpPr>
            <a:spLocks noGrp="1"/>
          </p:cNvSpPr>
          <p:nvPr>
            <p:ph type="body"/>
          </p:nvPr>
        </p:nvSpPr>
        <p:spPr>
          <a:xfrm>
            <a:off x="777240" y="4777560"/>
            <a:ext cx="6217560" cy="4525920"/>
          </a:xfrm>
          <a:prstGeom prst="rect">
            <a:avLst/>
          </a:prstGeom>
        </p:spPr>
        <p:txBody>
          <a:bodyPr lIns="0" tIns="0" rIns="0" bIns="0">
            <a:noAutofit/>
          </a:bodyPr>
          <a:lstStyle/>
          <a:p>
            <a:r>
              <a:rPr lang="en-US" sz="2000" b="0" strike="noStrike" spc="-1">
                <a:latin typeface="Arial"/>
              </a:rPr>
              <a:t>Click to edit the notes format</a:t>
            </a:r>
          </a:p>
        </p:txBody>
      </p:sp>
      <p:sp>
        <p:nvSpPr>
          <p:cNvPr id="43" name="PlaceHolder 3"/>
          <p:cNvSpPr>
            <a:spLocks noGrp="1"/>
          </p:cNvSpPr>
          <p:nvPr>
            <p:ph type="hdr"/>
          </p:nvPr>
        </p:nvSpPr>
        <p:spPr>
          <a:xfrm>
            <a:off x="0" y="0"/>
            <a:ext cx="3372840" cy="502560"/>
          </a:xfrm>
          <a:prstGeom prst="rect">
            <a:avLst/>
          </a:prstGeom>
        </p:spPr>
        <p:txBody>
          <a:bodyPr lIns="0" tIns="0" rIns="0" bIns="0">
            <a:noAutofit/>
          </a:bodyPr>
          <a:lstStyle/>
          <a:p>
            <a:r>
              <a:rPr lang="en-US" sz="1400" b="0" strike="noStrike" spc="-1">
                <a:latin typeface="Times New Roman"/>
              </a:rPr>
              <a:t>&lt;header&gt;</a:t>
            </a:r>
          </a:p>
        </p:txBody>
      </p:sp>
      <p:sp>
        <p:nvSpPr>
          <p:cNvPr id="44" name="PlaceHolder 4"/>
          <p:cNvSpPr>
            <a:spLocks noGrp="1"/>
          </p:cNvSpPr>
          <p:nvPr>
            <p:ph type="dt"/>
          </p:nvPr>
        </p:nvSpPr>
        <p:spPr>
          <a:xfrm>
            <a:off x="4399200" y="0"/>
            <a:ext cx="3372840" cy="502560"/>
          </a:xfrm>
          <a:prstGeom prst="rect">
            <a:avLst/>
          </a:prstGeom>
        </p:spPr>
        <p:txBody>
          <a:bodyPr lIns="0" tIns="0" rIns="0" bIns="0">
            <a:noAutofit/>
          </a:bodyPr>
          <a:lstStyle/>
          <a:p>
            <a:pPr algn="r"/>
            <a:r>
              <a:rPr lang="en-US" sz="1400" b="0" strike="noStrike" spc="-1">
                <a:latin typeface="Times New Roman"/>
              </a:rPr>
              <a:t>&lt;date/time&gt;</a:t>
            </a:r>
          </a:p>
        </p:txBody>
      </p:sp>
      <p:sp>
        <p:nvSpPr>
          <p:cNvPr id="45" name="PlaceHolder 5"/>
          <p:cNvSpPr>
            <a:spLocks noGrp="1"/>
          </p:cNvSpPr>
          <p:nvPr>
            <p:ph type="ftr"/>
          </p:nvPr>
        </p:nvSpPr>
        <p:spPr>
          <a:xfrm>
            <a:off x="0" y="9555480"/>
            <a:ext cx="3372840" cy="502560"/>
          </a:xfrm>
          <a:prstGeom prst="rect">
            <a:avLst/>
          </a:prstGeom>
        </p:spPr>
        <p:txBody>
          <a:bodyPr lIns="0" tIns="0" rIns="0" bIns="0" anchor="b">
            <a:noAutofit/>
          </a:bodyPr>
          <a:lstStyle/>
          <a:p>
            <a:r>
              <a:rPr lang="en-US" sz="1400" b="0" strike="noStrike" spc="-1">
                <a:latin typeface="Times New Roman"/>
              </a:rPr>
              <a:t>&lt;footer&gt;</a:t>
            </a:r>
          </a:p>
        </p:txBody>
      </p:sp>
      <p:sp>
        <p:nvSpPr>
          <p:cNvPr id="46" name="PlaceHolder 6"/>
          <p:cNvSpPr>
            <a:spLocks noGrp="1"/>
          </p:cNvSpPr>
          <p:nvPr>
            <p:ph type="sldNum"/>
          </p:nvPr>
        </p:nvSpPr>
        <p:spPr>
          <a:xfrm>
            <a:off x="4399200" y="9555480"/>
            <a:ext cx="3372840" cy="502560"/>
          </a:xfrm>
          <a:prstGeom prst="rect">
            <a:avLst/>
          </a:prstGeom>
        </p:spPr>
        <p:txBody>
          <a:bodyPr lIns="0" tIns="0" rIns="0" bIns="0" anchor="b">
            <a:noAutofit/>
          </a:bodyPr>
          <a:lstStyle/>
          <a:p>
            <a:pPr algn="r"/>
            <a:fld id="{924770EC-B5C9-452E-86AE-6AAC76C5DAD9}" type="slidenum">
              <a:rPr lang="en-US" sz="1400" b="0" strike="noStrike" spc="-1">
                <a:latin typeface="Times New Roman"/>
              </a:rPr>
              <a:t>‹#›</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PlaceHolder 1"/>
          <p:cNvSpPr>
            <a:spLocks noGrp="1" noRot="1" noChangeAspect="1"/>
          </p:cNvSpPr>
          <p:nvPr>
            <p:ph type="sldImg"/>
          </p:nvPr>
        </p:nvSpPr>
        <p:spPr>
          <a:xfrm>
            <a:off x="0" y="685800"/>
            <a:ext cx="6858000" cy="3429000"/>
          </a:xfrm>
          <a:prstGeom prst="rect">
            <a:avLst/>
          </a:prstGeom>
        </p:spPr>
      </p:sp>
      <p:sp>
        <p:nvSpPr>
          <p:cNvPr id="61" name="PlaceHolder 2"/>
          <p:cNvSpPr>
            <a:spLocks noGrp="1"/>
          </p:cNvSpPr>
          <p:nvPr>
            <p:ph type="body"/>
          </p:nvPr>
        </p:nvSpPr>
        <p:spPr>
          <a:xfrm>
            <a:off x="685800" y="4343400"/>
            <a:ext cx="5486040" cy="4114440"/>
          </a:xfrm>
          <a:prstGeom prst="rect">
            <a:avLst/>
          </a:prstGeom>
        </p:spPr>
        <p:txBody>
          <a:bodyPr>
            <a:noAutofit/>
          </a:bodyPr>
          <a:lstStyle/>
          <a:p>
            <a:endParaRPr lang="en-US" sz="2000" b="0" strike="noStrike" spc="-1">
              <a:latin typeface="Arial"/>
            </a:endParaRPr>
          </a:p>
        </p:txBody>
      </p:sp>
      <p:sp>
        <p:nvSpPr>
          <p:cNvPr id="62" name="TextShape 3"/>
          <p:cNvSpPr txBox="1"/>
          <p:nvPr/>
        </p:nvSpPr>
        <p:spPr>
          <a:xfrm>
            <a:off x="3884760" y="8685360"/>
            <a:ext cx="2971440" cy="456840"/>
          </a:xfrm>
          <a:prstGeom prst="rect">
            <a:avLst/>
          </a:prstGeom>
          <a:noFill/>
          <a:ln>
            <a:noFill/>
          </a:ln>
        </p:spPr>
        <p:txBody>
          <a:bodyPr anchor="b">
            <a:noAutofit/>
          </a:bodyPr>
          <a:lstStyle/>
          <a:p>
            <a:pPr algn="r">
              <a:lnSpc>
                <a:spcPct val="100000"/>
              </a:lnSpc>
            </a:pPr>
            <a:fld id="{170D6E0E-BCF7-48F4-8CE7-CBC3B6DB5F15}" type="slidenum">
              <a:rPr lang="en-US" sz="1200" b="0" strike="noStrike" spc="-1">
                <a:solidFill>
                  <a:srgbClr val="000000"/>
                </a:solidFill>
                <a:latin typeface="Arial"/>
                <a:ea typeface="MS PGothic"/>
              </a:rPr>
              <a:t>1</a:t>
            </a:fld>
            <a:endParaRPr lang="en-US" sz="1200" b="0" strike="noStrike" spc="-1">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PlaceHolder 1"/>
          <p:cNvSpPr>
            <a:spLocks noGrp="1" noRot="1" noChangeAspect="1"/>
          </p:cNvSpPr>
          <p:nvPr>
            <p:ph type="sldImg"/>
          </p:nvPr>
        </p:nvSpPr>
        <p:spPr>
          <a:xfrm>
            <a:off x="0" y="685800"/>
            <a:ext cx="6858000" cy="3429000"/>
          </a:xfrm>
          <a:prstGeom prst="rect">
            <a:avLst/>
          </a:prstGeom>
        </p:spPr>
      </p:sp>
      <p:sp>
        <p:nvSpPr>
          <p:cNvPr id="61" name="PlaceHolder 2"/>
          <p:cNvSpPr>
            <a:spLocks noGrp="1"/>
          </p:cNvSpPr>
          <p:nvPr>
            <p:ph type="body"/>
          </p:nvPr>
        </p:nvSpPr>
        <p:spPr>
          <a:xfrm>
            <a:off x="685800" y="4343400"/>
            <a:ext cx="5486040" cy="4114440"/>
          </a:xfrm>
          <a:prstGeom prst="rect">
            <a:avLst/>
          </a:prstGeom>
        </p:spPr>
        <p:txBody>
          <a:bodyPr>
            <a:noAutofit/>
          </a:bodyPr>
          <a:lstStyle/>
          <a:p>
            <a:endParaRPr lang="en-US" sz="2000" b="0" strike="noStrike" spc="-1" dirty="0">
              <a:latin typeface="Arial"/>
            </a:endParaRPr>
          </a:p>
        </p:txBody>
      </p:sp>
      <p:sp>
        <p:nvSpPr>
          <p:cNvPr id="62" name="TextShape 3"/>
          <p:cNvSpPr txBox="1"/>
          <p:nvPr/>
        </p:nvSpPr>
        <p:spPr>
          <a:xfrm>
            <a:off x="3884760" y="8685360"/>
            <a:ext cx="2971440" cy="456840"/>
          </a:xfrm>
          <a:prstGeom prst="rect">
            <a:avLst/>
          </a:prstGeom>
          <a:noFill/>
          <a:ln>
            <a:noFill/>
          </a:ln>
        </p:spPr>
        <p:txBody>
          <a:bodyPr anchor="b">
            <a:noAutofit/>
          </a:bodyPr>
          <a:lstStyle/>
          <a:p>
            <a:pPr algn="r">
              <a:lnSpc>
                <a:spcPct val="100000"/>
              </a:lnSpc>
            </a:pPr>
            <a:fld id="{170D6E0E-BCF7-48F4-8CE7-CBC3B6DB5F15}" type="slidenum">
              <a:rPr lang="en-US" sz="1200" b="0" strike="noStrike" spc="-1">
                <a:solidFill>
                  <a:srgbClr val="000000"/>
                </a:solidFill>
                <a:latin typeface="Arial"/>
                <a:ea typeface="MS PGothic"/>
              </a:rPr>
              <a:t>2</a:t>
            </a:fld>
            <a:endParaRPr lang="en-US" sz="1200" b="0" strike="noStrike" spc="-1">
              <a:latin typeface="Times New Roman"/>
            </a:endParaRPr>
          </a:p>
        </p:txBody>
      </p:sp>
    </p:spTree>
    <p:extLst>
      <p:ext uri="{BB962C8B-B14F-4D97-AF65-F5344CB8AC3E}">
        <p14:creationId xmlns:p14="http://schemas.microsoft.com/office/powerpoint/2010/main" val="35032002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a:endParaRPr>
          </a:p>
        </p:txBody>
      </p:sp>
      <p:sp>
        <p:nvSpPr>
          <p:cNvPr id="27" name="PlaceHolder 2"/>
          <p:cNvSpPr>
            <a:spLocks noGrp="1"/>
          </p:cNvSpPr>
          <p:nvPr>
            <p:ph type="body"/>
          </p:nvPr>
        </p:nvSpPr>
        <p:spPr>
          <a:xfrm>
            <a:off x="380880" y="3135240"/>
            <a:ext cx="1370052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28" name="PlaceHolder 3"/>
          <p:cNvSpPr>
            <a:spLocks noGrp="1"/>
          </p:cNvSpPr>
          <p:nvPr>
            <p:ph type="body"/>
          </p:nvPr>
        </p:nvSpPr>
        <p:spPr>
          <a:xfrm>
            <a:off x="380880" y="12641760"/>
            <a:ext cx="1370052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a:endParaRPr>
          </a:p>
        </p:txBody>
      </p:sp>
      <p:sp>
        <p:nvSpPr>
          <p:cNvPr id="30" name="PlaceHolder 2"/>
          <p:cNvSpPr>
            <a:spLocks noGrp="1"/>
          </p:cNvSpPr>
          <p:nvPr>
            <p:ph type="body"/>
          </p:nvPr>
        </p:nvSpPr>
        <p:spPr>
          <a:xfrm>
            <a:off x="380880" y="3135240"/>
            <a:ext cx="668556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31" name="PlaceHolder 3"/>
          <p:cNvSpPr>
            <a:spLocks noGrp="1"/>
          </p:cNvSpPr>
          <p:nvPr>
            <p:ph type="body"/>
          </p:nvPr>
        </p:nvSpPr>
        <p:spPr>
          <a:xfrm>
            <a:off x="7401240" y="3135240"/>
            <a:ext cx="668556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32" name="PlaceHolder 4"/>
          <p:cNvSpPr>
            <a:spLocks noGrp="1"/>
          </p:cNvSpPr>
          <p:nvPr>
            <p:ph type="body"/>
          </p:nvPr>
        </p:nvSpPr>
        <p:spPr>
          <a:xfrm>
            <a:off x="380880" y="12641760"/>
            <a:ext cx="668556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33" name="PlaceHolder 5"/>
          <p:cNvSpPr>
            <a:spLocks noGrp="1"/>
          </p:cNvSpPr>
          <p:nvPr>
            <p:ph type="body"/>
          </p:nvPr>
        </p:nvSpPr>
        <p:spPr>
          <a:xfrm>
            <a:off x="7401240" y="12641760"/>
            <a:ext cx="668556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a:endParaRPr>
          </a:p>
        </p:txBody>
      </p:sp>
      <p:sp>
        <p:nvSpPr>
          <p:cNvPr id="35" name="PlaceHolder 2"/>
          <p:cNvSpPr>
            <a:spLocks noGrp="1"/>
          </p:cNvSpPr>
          <p:nvPr>
            <p:ph type="body"/>
          </p:nvPr>
        </p:nvSpPr>
        <p:spPr>
          <a:xfrm>
            <a:off x="380880" y="3135240"/>
            <a:ext cx="441144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36" name="PlaceHolder 3"/>
          <p:cNvSpPr>
            <a:spLocks noGrp="1"/>
          </p:cNvSpPr>
          <p:nvPr>
            <p:ph type="body"/>
          </p:nvPr>
        </p:nvSpPr>
        <p:spPr>
          <a:xfrm>
            <a:off x="5013360" y="3135240"/>
            <a:ext cx="441144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37" name="PlaceHolder 4"/>
          <p:cNvSpPr>
            <a:spLocks noGrp="1"/>
          </p:cNvSpPr>
          <p:nvPr>
            <p:ph type="body"/>
          </p:nvPr>
        </p:nvSpPr>
        <p:spPr>
          <a:xfrm>
            <a:off x="9645840" y="3135240"/>
            <a:ext cx="441144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38" name="PlaceHolder 5"/>
          <p:cNvSpPr>
            <a:spLocks noGrp="1"/>
          </p:cNvSpPr>
          <p:nvPr>
            <p:ph type="body"/>
          </p:nvPr>
        </p:nvSpPr>
        <p:spPr>
          <a:xfrm>
            <a:off x="380880" y="12641760"/>
            <a:ext cx="441144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39" name="PlaceHolder 6"/>
          <p:cNvSpPr>
            <a:spLocks noGrp="1"/>
          </p:cNvSpPr>
          <p:nvPr>
            <p:ph type="body"/>
          </p:nvPr>
        </p:nvSpPr>
        <p:spPr>
          <a:xfrm>
            <a:off x="5013360" y="12641760"/>
            <a:ext cx="441144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40" name="PlaceHolder 7"/>
          <p:cNvSpPr>
            <a:spLocks noGrp="1"/>
          </p:cNvSpPr>
          <p:nvPr>
            <p:ph type="body"/>
          </p:nvPr>
        </p:nvSpPr>
        <p:spPr>
          <a:xfrm>
            <a:off x="9645840" y="12641760"/>
            <a:ext cx="441144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a:endParaRPr>
          </a:p>
        </p:txBody>
      </p:sp>
      <p:sp>
        <p:nvSpPr>
          <p:cNvPr id="6" name="PlaceHolder 2"/>
          <p:cNvSpPr>
            <a:spLocks noGrp="1"/>
          </p:cNvSpPr>
          <p:nvPr>
            <p:ph type="subTitle"/>
          </p:nvPr>
        </p:nvSpPr>
        <p:spPr>
          <a:xfrm>
            <a:off x="380880" y="3135240"/>
            <a:ext cx="13700520" cy="1820052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a:endParaRPr>
          </a:p>
        </p:txBody>
      </p:sp>
      <p:sp>
        <p:nvSpPr>
          <p:cNvPr id="8" name="PlaceHolder 2"/>
          <p:cNvSpPr>
            <a:spLocks noGrp="1"/>
          </p:cNvSpPr>
          <p:nvPr>
            <p:ph type="body"/>
          </p:nvPr>
        </p:nvSpPr>
        <p:spPr>
          <a:xfrm>
            <a:off x="380880" y="3135240"/>
            <a:ext cx="13700520" cy="18200520"/>
          </a:xfrm>
          <a:prstGeom prst="rect">
            <a:avLst/>
          </a:prstGeom>
        </p:spPr>
        <p:txBody>
          <a:bodyPr lIns="0" tIns="0" rIns="0" bIns="0">
            <a:normAutofit/>
          </a:bodyPr>
          <a:lstStyle/>
          <a:p>
            <a:endParaRPr lang="en-US" sz="10200" b="0" strike="noStrike" spc="-1">
              <a:solidFill>
                <a:srgbClr val="000000"/>
              </a:solidFill>
              <a:latin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a:endParaRPr>
          </a:p>
        </p:txBody>
      </p:sp>
      <p:sp>
        <p:nvSpPr>
          <p:cNvPr id="10" name="PlaceHolder 2"/>
          <p:cNvSpPr>
            <a:spLocks noGrp="1"/>
          </p:cNvSpPr>
          <p:nvPr>
            <p:ph type="body"/>
          </p:nvPr>
        </p:nvSpPr>
        <p:spPr>
          <a:xfrm>
            <a:off x="380880" y="3135240"/>
            <a:ext cx="6685560" cy="1820052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11" name="PlaceHolder 3"/>
          <p:cNvSpPr>
            <a:spLocks noGrp="1"/>
          </p:cNvSpPr>
          <p:nvPr>
            <p:ph type="body"/>
          </p:nvPr>
        </p:nvSpPr>
        <p:spPr>
          <a:xfrm>
            <a:off x="7401240" y="3135240"/>
            <a:ext cx="6685560" cy="18200520"/>
          </a:xfrm>
          <a:prstGeom prst="rect">
            <a:avLst/>
          </a:prstGeom>
        </p:spPr>
        <p:txBody>
          <a:bodyPr lIns="0" tIns="0" rIns="0" bIns="0">
            <a:normAutofit/>
          </a:bodyPr>
          <a:lstStyle/>
          <a:p>
            <a:endParaRPr lang="en-US" sz="10200" b="0" strike="noStrike" spc="-1">
              <a:solidFill>
                <a:srgbClr val="000000"/>
              </a:solidFill>
              <a:latin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7640280" y="410040"/>
            <a:ext cx="28128240" cy="1005372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a:endParaRPr>
          </a:p>
        </p:txBody>
      </p:sp>
      <p:sp>
        <p:nvSpPr>
          <p:cNvPr id="15" name="PlaceHolder 2"/>
          <p:cNvSpPr>
            <a:spLocks noGrp="1"/>
          </p:cNvSpPr>
          <p:nvPr>
            <p:ph type="body"/>
          </p:nvPr>
        </p:nvSpPr>
        <p:spPr>
          <a:xfrm>
            <a:off x="380880" y="3135240"/>
            <a:ext cx="668556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16" name="PlaceHolder 3"/>
          <p:cNvSpPr>
            <a:spLocks noGrp="1"/>
          </p:cNvSpPr>
          <p:nvPr>
            <p:ph type="body"/>
          </p:nvPr>
        </p:nvSpPr>
        <p:spPr>
          <a:xfrm>
            <a:off x="7401240" y="3135240"/>
            <a:ext cx="6685560" cy="1820052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17" name="PlaceHolder 4"/>
          <p:cNvSpPr>
            <a:spLocks noGrp="1"/>
          </p:cNvSpPr>
          <p:nvPr>
            <p:ph type="body"/>
          </p:nvPr>
        </p:nvSpPr>
        <p:spPr>
          <a:xfrm>
            <a:off x="380880" y="12641760"/>
            <a:ext cx="668556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a:endParaRPr>
          </a:p>
        </p:txBody>
      </p:sp>
      <p:sp>
        <p:nvSpPr>
          <p:cNvPr id="19" name="PlaceHolder 2"/>
          <p:cNvSpPr>
            <a:spLocks noGrp="1"/>
          </p:cNvSpPr>
          <p:nvPr>
            <p:ph type="body"/>
          </p:nvPr>
        </p:nvSpPr>
        <p:spPr>
          <a:xfrm>
            <a:off x="380880" y="3135240"/>
            <a:ext cx="6685560" cy="1820052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20" name="PlaceHolder 3"/>
          <p:cNvSpPr>
            <a:spLocks noGrp="1"/>
          </p:cNvSpPr>
          <p:nvPr>
            <p:ph type="body"/>
          </p:nvPr>
        </p:nvSpPr>
        <p:spPr>
          <a:xfrm>
            <a:off x="7401240" y="3135240"/>
            <a:ext cx="668556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21" name="PlaceHolder 4"/>
          <p:cNvSpPr>
            <a:spLocks noGrp="1"/>
          </p:cNvSpPr>
          <p:nvPr>
            <p:ph type="body"/>
          </p:nvPr>
        </p:nvSpPr>
        <p:spPr>
          <a:xfrm>
            <a:off x="7401240" y="12641760"/>
            <a:ext cx="668556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a:endParaRPr>
          </a:p>
        </p:txBody>
      </p:sp>
      <p:sp>
        <p:nvSpPr>
          <p:cNvPr id="23" name="PlaceHolder 2"/>
          <p:cNvSpPr>
            <a:spLocks noGrp="1"/>
          </p:cNvSpPr>
          <p:nvPr>
            <p:ph type="body"/>
          </p:nvPr>
        </p:nvSpPr>
        <p:spPr>
          <a:xfrm>
            <a:off x="380880" y="3135240"/>
            <a:ext cx="668556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24" name="PlaceHolder 3"/>
          <p:cNvSpPr>
            <a:spLocks noGrp="1"/>
          </p:cNvSpPr>
          <p:nvPr>
            <p:ph type="body"/>
          </p:nvPr>
        </p:nvSpPr>
        <p:spPr>
          <a:xfrm>
            <a:off x="7401240" y="3135240"/>
            <a:ext cx="668556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25" name="PlaceHolder 4"/>
          <p:cNvSpPr>
            <a:spLocks noGrp="1"/>
          </p:cNvSpPr>
          <p:nvPr>
            <p:ph type="body"/>
          </p:nvPr>
        </p:nvSpPr>
        <p:spPr>
          <a:xfrm>
            <a:off x="380880" y="12641760"/>
            <a:ext cx="1370052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7640280" y="410040"/>
            <a:ext cx="28128240" cy="2168640"/>
          </a:xfrm>
          <a:prstGeom prst="rect">
            <a:avLst/>
          </a:prstGeom>
        </p:spPr>
        <p:txBody>
          <a:bodyPr lIns="294840" tIns="147600" rIns="294840" bIns="147600" anchor="ctr">
            <a:noAutofit/>
          </a:bodyPr>
          <a:lstStyle/>
          <a:p>
            <a:pPr algn="ctr">
              <a:lnSpc>
                <a:spcPct val="100000"/>
              </a:lnSpc>
            </a:pPr>
            <a:r>
              <a:rPr lang="en-US" sz="4400" b="0" strike="noStrike" spc="-1">
                <a:solidFill>
                  <a:srgbClr val="000000"/>
                </a:solidFill>
                <a:latin typeface="Arial"/>
                <a:ea typeface="MS PGothic"/>
              </a:rPr>
              <a:t>Click to edit Master title style</a:t>
            </a:r>
            <a:endParaRPr lang="en-US" sz="4400" b="0" strike="noStrike" spc="-1">
              <a:solidFill>
                <a:srgbClr val="000000"/>
              </a:solidFill>
              <a:latin typeface="Arial"/>
            </a:endParaRPr>
          </a:p>
        </p:txBody>
      </p:sp>
      <p:sp>
        <p:nvSpPr>
          <p:cNvPr id="6" name="PlaceHolder 2"/>
          <p:cNvSpPr>
            <a:spLocks noGrp="1"/>
          </p:cNvSpPr>
          <p:nvPr>
            <p:ph type="body"/>
          </p:nvPr>
        </p:nvSpPr>
        <p:spPr>
          <a:xfrm>
            <a:off x="380880" y="3135240"/>
            <a:ext cx="13700520" cy="18200520"/>
          </a:xfrm>
          <a:prstGeom prst="rect">
            <a:avLst/>
          </a:prstGeom>
        </p:spPr>
        <p:txBody>
          <a:bodyPr lIns="294840" tIns="147600" rIns="294840" bIns="147600">
            <a:normAutofit/>
          </a:bodyPr>
          <a:lstStyle/>
          <a:p>
            <a:pPr marL="410400" indent="-410040">
              <a:lnSpc>
                <a:spcPct val="100000"/>
              </a:lnSpc>
              <a:spcBef>
                <a:spcPts val="581"/>
              </a:spcBef>
              <a:tabLst>
                <a:tab pos="0" algn="l"/>
              </a:tabLst>
            </a:pPr>
            <a:r>
              <a:rPr lang="en-US" sz="2900" b="0" strike="noStrike" spc="-1">
                <a:solidFill>
                  <a:srgbClr val="000000"/>
                </a:solidFill>
                <a:latin typeface="Arial"/>
                <a:ea typeface="MS PGothic"/>
              </a:rPr>
              <a:t>Click to edit Master text styles</a:t>
            </a:r>
            <a:endParaRPr lang="en-US" sz="2900" b="0" strike="noStrike" spc="-1">
              <a:solidFill>
                <a:srgbClr val="000000"/>
              </a:solidFill>
              <a:latin typeface="Calibri"/>
            </a:endParaRPr>
          </a:p>
          <a:p>
            <a:pPr marL="793080" lvl="1" indent="-655200">
              <a:lnSpc>
                <a:spcPct val="100000"/>
              </a:lnSpc>
              <a:spcBef>
                <a:spcPts val="459"/>
              </a:spcBef>
              <a:buClr>
                <a:srgbClr val="000000"/>
              </a:buClr>
              <a:buFont typeface="Wingdings" charset="2"/>
              <a:buChar char=""/>
              <a:tabLst>
                <a:tab pos="0" algn="l"/>
              </a:tabLst>
            </a:pPr>
            <a:r>
              <a:rPr lang="en-US" sz="2300" b="0" strike="noStrike" spc="-1">
                <a:solidFill>
                  <a:srgbClr val="000000"/>
                </a:solidFill>
                <a:latin typeface="Arial"/>
                <a:ea typeface="MS PGothic"/>
              </a:rPr>
              <a:t>Second level</a:t>
            </a:r>
            <a:endParaRPr lang="en-US" sz="2300" b="0" strike="noStrike" spc="-1">
              <a:solidFill>
                <a:srgbClr val="000000"/>
              </a:solidFill>
              <a:latin typeface="Calibri"/>
            </a:endParaRPr>
          </a:p>
          <a:p>
            <a:pPr marL="929520" lvl="2" indent="-546120">
              <a:lnSpc>
                <a:spcPct val="100000"/>
              </a:lnSpc>
              <a:spcBef>
                <a:spcPts val="380"/>
              </a:spcBef>
              <a:buClr>
                <a:srgbClr val="000000"/>
              </a:buClr>
              <a:buFont typeface="Arial"/>
              <a:buChar char="•"/>
              <a:tabLst>
                <a:tab pos="0" algn="l"/>
              </a:tabLst>
            </a:pPr>
            <a:r>
              <a:rPr lang="en-US" sz="1900" b="0" strike="noStrike" spc="-1">
                <a:solidFill>
                  <a:srgbClr val="000000"/>
                </a:solidFill>
                <a:latin typeface="Arial"/>
                <a:ea typeface="MS PGothic"/>
              </a:rPr>
              <a:t>Third level</a:t>
            </a:r>
            <a:endParaRPr lang="en-US" sz="1900" b="0" strike="noStrike" spc="-1">
              <a:solidFill>
                <a:srgbClr val="000000"/>
              </a:solidFill>
              <a:latin typeface="Calibri"/>
            </a:endParaRPr>
          </a:p>
          <a:p>
            <a:pPr marL="1202040" lvl="3" indent="-655200">
              <a:lnSpc>
                <a:spcPct val="100000"/>
              </a:lnSpc>
              <a:spcBef>
                <a:spcPts val="320"/>
              </a:spcBef>
              <a:buClr>
                <a:srgbClr val="000000"/>
              </a:buClr>
              <a:buFont typeface="Arial"/>
              <a:buChar char="–"/>
              <a:tabLst>
                <a:tab pos="0" algn="l"/>
              </a:tabLst>
            </a:pPr>
            <a:r>
              <a:rPr lang="en-US" sz="1600" b="0" strike="noStrike" spc="-1">
                <a:solidFill>
                  <a:srgbClr val="000000"/>
                </a:solidFill>
                <a:latin typeface="Arial"/>
                <a:ea typeface="MS PGothic"/>
              </a:rPr>
              <a:t>Fourth level</a:t>
            </a:r>
            <a:endParaRPr lang="en-US" sz="1600" b="0" strike="noStrike" spc="-1">
              <a:solidFill>
                <a:srgbClr val="000000"/>
              </a:solidFill>
              <a:latin typeface="Calibri"/>
            </a:endParaRPr>
          </a:p>
        </p:txBody>
      </p:sp>
      <p:sp>
        <p:nvSpPr>
          <p:cNvPr id="2" name="PlaceHolder 3"/>
          <p:cNvSpPr>
            <a:spLocks noGrp="1"/>
          </p:cNvSpPr>
          <p:nvPr>
            <p:ph type="body"/>
          </p:nvPr>
        </p:nvSpPr>
        <p:spPr>
          <a:xfrm>
            <a:off x="14981040" y="3135240"/>
            <a:ext cx="13700520" cy="18200520"/>
          </a:xfrm>
          <a:prstGeom prst="rect">
            <a:avLst/>
          </a:prstGeom>
        </p:spPr>
        <p:txBody>
          <a:bodyPr lIns="294840" tIns="147600" rIns="294840" bIns="147600">
            <a:normAutofit/>
          </a:bodyPr>
          <a:lstStyle/>
          <a:p>
            <a:pPr marL="410400" indent="-410040">
              <a:lnSpc>
                <a:spcPct val="100000"/>
              </a:lnSpc>
              <a:spcBef>
                <a:spcPts val="581"/>
              </a:spcBef>
              <a:tabLst>
                <a:tab pos="0" algn="l"/>
              </a:tabLst>
            </a:pPr>
            <a:r>
              <a:rPr lang="en-US" sz="2900" b="0" strike="noStrike" spc="-1">
                <a:solidFill>
                  <a:srgbClr val="000000"/>
                </a:solidFill>
                <a:latin typeface="Arial"/>
                <a:ea typeface="MS PGothic"/>
              </a:rPr>
              <a:t>Click to edit Master text styles</a:t>
            </a:r>
            <a:endParaRPr lang="en-US" sz="2900" b="0" strike="noStrike" spc="-1">
              <a:solidFill>
                <a:srgbClr val="000000"/>
              </a:solidFill>
              <a:latin typeface="Calibri"/>
            </a:endParaRPr>
          </a:p>
          <a:p>
            <a:pPr marL="793080" lvl="1" indent="-655200">
              <a:lnSpc>
                <a:spcPct val="100000"/>
              </a:lnSpc>
              <a:spcBef>
                <a:spcPts val="459"/>
              </a:spcBef>
              <a:buClr>
                <a:srgbClr val="000000"/>
              </a:buClr>
              <a:buFont typeface="Wingdings" charset="2"/>
              <a:buChar char=""/>
              <a:tabLst>
                <a:tab pos="0" algn="l"/>
              </a:tabLst>
            </a:pPr>
            <a:r>
              <a:rPr lang="en-US" sz="2300" b="0" strike="noStrike" spc="-1">
                <a:solidFill>
                  <a:srgbClr val="000000"/>
                </a:solidFill>
                <a:latin typeface="Arial"/>
                <a:ea typeface="MS PGothic"/>
              </a:rPr>
              <a:t>Second level</a:t>
            </a:r>
            <a:endParaRPr lang="en-US" sz="2300" b="0" strike="noStrike" spc="-1">
              <a:solidFill>
                <a:srgbClr val="000000"/>
              </a:solidFill>
              <a:latin typeface="Calibri"/>
            </a:endParaRPr>
          </a:p>
          <a:p>
            <a:pPr marL="929520" lvl="2" indent="-546120">
              <a:lnSpc>
                <a:spcPct val="100000"/>
              </a:lnSpc>
              <a:spcBef>
                <a:spcPts val="380"/>
              </a:spcBef>
              <a:buClr>
                <a:srgbClr val="000000"/>
              </a:buClr>
              <a:buFont typeface="Arial"/>
              <a:buChar char="•"/>
              <a:tabLst>
                <a:tab pos="0" algn="l"/>
              </a:tabLst>
            </a:pPr>
            <a:r>
              <a:rPr lang="en-US" sz="1900" b="0" strike="noStrike" spc="-1">
                <a:solidFill>
                  <a:srgbClr val="000000"/>
                </a:solidFill>
                <a:latin typeface="Arial"/>
                <a:ea typeface="MS PGothic"/>
              </a:rPr>
              <a:t>Third level</a:t>
            </a:r>
            <a:endParaRPr lang="en-US" sz="1900" b="0" strike="noStrike" spc="-1">
              <a:solidFill>
                <a:srgbClr val="000000"/>
              </a:solidFill>
              <a:latin typeface="Calibri"/>
            </a:endParaRPr>
          </a:p>
          <a:p>
            <a:pPr marL="1202040" lvl="3" indent="-655200">
              <a:lnSpc>
                <a:spcPct val="100000"/>
              </a:lnSpc>
              <a:spcBef>
                <a:spcPts val="320"/>
              </a:spcBef>
              <a:buClr>
                <a:srgbClr val="000000"/>
              </a:buClr>
              <a:buFont typeface="Arial"/>
              <a:buChar char="–"/>
              <a:tabLst>
                <a:tab pos="0" algn="l"/>
              </a:tabLst>
            </a:pPr>
            <a:r>
              <a:rPr lang="en-US" sz="1600" b="0" strike="noStrike" spc="-1">
                <a:solidFill>
                  <a:srgbClr val="000000"/>
                </a:solidFill>
                <a:latin typeface="Arial"/>
                <a:ea typeface="MS PGothic"/>
              </a:rPr>
              <a:t>Fourth level</a:t>
            </a:r>
            <a:endParaRPr lang="en-US" sz="1600" b="0" strike="noStrike" spc="-1">
              <a:solidFill>
                <a:srgbClr val="000000"/>
              </a:solidFill>
              <a:latin typeface="Calibri"/>
            </a:endParaRPr>
          </a:p>
        </p:txBody>
      </p:sp>
      <p:sp>
        <p:nvSpPr>
          <p:cNvPr id="3" name="PlaceHolder 4"/>
          <p:cNvSpPr>
            <a:spLocks noGrp="1"/>
          </p:cNvSpPr>
          <p:nvPr>
            <p:ph type="body"/>
          </p:nvPr>
        </p:nvSpPr>
        <p:spPr>
          <a:xfrm>
            <a:off x="29580840" y="3135240"/>
            <a:ext cx="13700520" cy="18200520"/>
          </a:xfrm>
          <a:prstGeom prst="rect">
            <a:avLst/>
          </a:prstGeom>
        </p:spPr>
        <p:txBody>
          <a:bodyPr lIns="294840" tIns="147600" rIns="294840" bIns="147600">
            <a:normAutofit/>
          </a:bodyPr>
          <a:lstStyle/>
          <a:p>
            <a:pPr marL="410400" indent="-410040">
              <a:lnSpc>
                <a:spcPct val="100000"/>
              </a:lnSpc>
              <a:spcBef>
                <a:spcPts val="581"/>
              </a:spcBef>
              <a:tabLst>
                <a:tab pos="0" algn="l"/>
              </a:tabLst>
            </a:pPr>
            <a:r>
              <a:rPr lang="en-US" sz="2900" b="0" strike="noStrike" spc="-1">
                <a:solidFill>
                  <a:srgbClr val="000000"/>
                </a:solidFill>
                <a:latin typeface="Arial"/>
                <a:ea typeface="MS PGothic"/>
              </a:rPr>
              <a:t>Click to edit Master text styles</a:t>
            </a:r>
            <a:endParaRPr lang="en-US" sz="2900" b="0" strike="noStrike" spc="-1">
              <a:solidFill>
                <a:srgbClr val="000000"/>
              </a:solidFill>
              <a:latin typeface="Calibri"/>
            </a:endParaRPr>
          </a:p>
          <a:p>
            <a:pPr marL="793080" lvl="1" indent="-655200">
              <a:lnSpc>
                <a:spcPct val="100000"/>
              </a:lnSpc>
              <a:spcBef>
                <a:spcPts val="459"/>
              </a:spcBef>
              <a:buClr>
                <a:srgbClr val="000000"/>
              </a:buClr>
              <a:buFont typeface="Wingdings" charset="2"/>
              <a:buChar char=""/>
              <a:tabLst>
                <a:tab pos="0" algn="l"/>
              </a:tabLst>
            </a:pPr>
            <a:r>
              <a:rPr lang="en-US" sz="2300" b="0" strike="noStrike" spc="-1">
                <a:solidFill>
                  <a:srgbClr val="000000"/>
                </a:solidFill>
                <a:latin typeface="Arial"/>
                <a:ea typeface="MS PGothic"/>
              </a:rPr>
              <a:t>Second level</a:t>
            </a:r>
            <a:endParaRPr lang="en-US" sz="2300" b="0" strike="noStrike" spc="-1">
              <a:solidFill>
                <a:srgbClr val="000000"/>
              </a:solidFill>
              <a:latin typeface="Calibri"/>
            </a:endParaRPr>
          </a:p>
          <a:p>
            <a:pPr marL="929520" lvl="2" indent="-546120">
              <a:lnSpc>
                <a:spcPct val="100000"/>
              </a:lnSpc>
              <a:spcBef>
                <a:spcPts val="380"/>
              </a:spcBef>
              <a:buClr>
                <a:srgbClr val="000000"/>
              </a:buClr>
              <a:buFont typeface="Arial"/>
              <a:buChar char="•"/>
              <a:tabLst>
                <a:tab pos="0" algn="l"/>
              </a:tabLst>
            </a:pPr>
            <a:r>
              <a:rPr lang="en-US" sz="1900" b="0" strike="noStrike" spc="-1">
                <a:solidFill>
                  <a:srgbClr val="000000"/>
                </a:solidFill>
                <a:latin typeface="Arial"/>
                <a:ea typeface="MS PGothic"/>
              </a:rPr>
              <a:t>Third level</a:t>
            </a:r>
            <a:endParaRPr lang="en-US" sz="1900" b="0" strike="noStrike" spc="-1">
              <a:solidFill>
                <a:srgbClr val="000000"/>
              </a:solidFill>
              <a:latin typeface="Calibri"/>
            </a:endParaRPr>
          </a:p>
          <a:p>
            <a:pPr marL="1202040" lvl="3" indent="-655200">
              <a:lnSpc>
                <a:spcPct val="100000"/>
              </a:lnSpc>
              <a:spcBef>
                <a:spcPts val="320"/>
              </a:spcBef>
              <a:buClr>
                <a:srgbClr val="000000"/>
              </a:buClr>
              <a:buFont typeface="Arial"/>
              <a:buChar char="–"/>
              <a:tabLst>
                <a:tab pos="0" algn="l"/>
              </a:tabLst>
            </a:pPr>
            <a:r>
              <a:rPr lang="en-US" sz="1600" b="0" strike="noStrike" spc="-1">
                <a:solidFill>
                  <a:srgbClr val="000000"/>
                </a:solidFill>
                <a:latin typeface="Arial"/>
                <a:ea typeface="MS PGothic"/>
              </a:rPr>
              <a:t>Fourth level</a:t>
            </a:r>
            <a:endParaRPr lang="en-US" sz="1600" b="0" strike="noStrike" spc="-1">
              <a:solidFill>
                <a:srgbClr val="000000"/>
              </a:solidFill>
              <a:latin typeface="Calibri"/>
            </a:endParaRPr>
          </a:p>
        </p:txBody>
      </p:sp>
      <p:pic>
        <p:nvPicPr>
          <p:cNvPr id="4" name="Picture 3"/>
          <p:cNvPicPr/>
          <p:nvPr/>
        </p:nvPicPr>
        <p:blipFill>
          <a:blip r:embed="rId14"/>
          <a:stretch/>
        </p:blipFill>
        <p:spPr>
          <a:xfrm>
            <a:off x="37124640" y="548640"/>
            <a:ext cx="6126480" cy="1923480"/>
          </a:xfrm>
          <a:prstGeom prst="rect">
            <a:avLst/>
          </a:prstGeom>
          <a:ln>
            <a:noFill/>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3" Type="http://schemas.openxmlformats.org/officeDocument/2006/relationships/image" Target="../media/image15.svg"/><Relationship Id="rId18" Type="http://schemas.openxmlformats.org/officeDocument/2006/relationships/image" Target="../media/image20.png"/><Relationship Id="rId26" Type="http://schemas.openxmlformats.org/officeDocument/2006/relationships/image" Target="../media/image28.png"/><Relationship Id="rId3" Type="http://schemas.openxmlformats.org/officeDocument/2006/relationships/image" Target="../media/image5.png"/><Relationship Id="rId21" Type="http://schemas.openxmlformats.org/officeDocument/2006/relationships/image" Target="../media/image23.svg"/><Relationship Id="rId34" Type="http://schemas.openxmlformats.org/officeDocument/2006/relationships/image" Target="../media/image36.png"/><Relationship Id="rId7" Type="http://schemas.openxmlformats.org/officeDocument/2006/relationships/image" Target="../media/image9.png"/><Relationship Id="rId12" Type="http://schemas.openxmlformats.org/officeDocument/2006/relationships/image" Target="../media/image14.png"/><Relationship Id="rId17" Type="http://schemas.openxmlformats.org/officeDocument/2006/relationships/image" Target="../media/image19.svg"/><Relationship Id="rId25" Type="http://schemas.openxmlformats.org/officeDocument/2006/relationships/image" Target="../media/image27.png"/><Relationship Id="rId33" Type="http://schemas.openxmlformats.org/officeDocument/2006/relationships/image" Target="../media/image35.png"/><Relationship Id="rId2" Type="http://schemas.openxmlformats.org/officeDocument/2006/relationships/notesSlide" Target="../notesSlides/notesSlide2.xml"/><Relationship Id="rId16" Type="http://schemas.openxmlformats.org/officeDocument/2006/relationships/image" Target="../media/image18.png"/><Relationship Id="rId20" Type="http://schemas.openxmlformats.org/officeDocument/2006/relationships/image" Target="../media/image22.png"/><Relationship Id="rId29" Type="http://schemas.openxmlformats.org/officeDocument/2006/relationships/image" Target="../media/image31.png"/><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13.png"/><Relationship Id="rId24" Type="http://schemas.openxmlformats.org/officeDocument/2006/relationships/image" Target="../media/image26.png"/><Relationship Id="rId32" Type="http://schemas.openxmlformats.org/officeDocument/2006/relationships/image" Target="../media/image34.png"/><Relationship Id="rId5" Type="http://schemas.openxmlformats.org/officeDocument/2006/relationships/image" Target="../media/image7.png"/><Relationship Id="rId15" Type="http://schemas.openxmlformats.org/officeDocument/2006/relationships/image" Target="../media/image17.svg"/><Relationship Id="rId23" Type="http://schemas.openxmlformats.org/officeDocument/2006/relationships/image" Target="../media/image25.svg"/><Relationship Id="rId28" Type="http://schemas.openxmlformats.org/officeDocument/2006/relationships/image" Target="../media/image30.png"/><Relationship Id="rId36" Type="http://schemas.openxmlformats.org/officeDocument/2006/relationships/image" Target="../media/image38.png"/><Relationship Id="rId10" Type="http://schemas.openxmlformats.org/officeDocument/2006/relationships/image" Target="../media/image12.png"/><Relationship Id="rId19" Type="http://schemas.openxmlformats.org/officeDocument/2006/relationships/image" Target="../media/image21.svg"/><Relationship Id="rId31" Type="http://schemas.openxmlformats.org/officeDocument/2006/relationships/image" Target="../media/image33.png"/><Relationship Id="rId4" Type="http://schemas.openxmlformats.org/officeDocument/2006/relationships/image" Target="../media/image6.png"/><Relationship Id="rId9" Type="http://schemas.openxmlformats.org/officeDocument/2006/relationships/image" Target="../media/image11.png"/><Relationship Id="rId14" Type="http://schemas.openxmlformats.org/officeDocument/2006/relationships/image" Target="../media/image16.png"/><Relationship Id="rId22" Type="http://schemas.openxmlformats.org/officeDocument/2006/relationships/image" Target="../media/image24.png"/><Relationship Id="rId27" Type="http://schemas.openxmlformats.org/officeDocument/2006/relationships/image" Target="../media/image29.png"/><Relationship Id="rId30" Type="http://schemas.openxmlformats.org/officeDocument/2006/relationships/image" Target="../media/image32.png"/><Relationship Id="rId35" Type="http://schemas.openxmlformats.org/officeDocument/2006/relationships/image" Target="../media/image37.png"/><Relationship Id="rId8"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extShape 1"/>
          <p:cNvSpPr txBox="1"/>
          <p:nvPr/>
        </p:nvSpPr>
        <p:spPr>
          <a:xfrm>
            <a:off x="4754520" y="604800"/>
            <a:ext cx="34470720" cy="2077560"/>
          </a:xfrm>
          <a:prstGeom prst="rect">
            <a:avLst/>
          </a:prstGeom>
          <a:noFill/>
          <a:ln>
            <a:noFill/>
          </a:ln>
        </p:spPr>
        <p:txBody>
          <a:bodyPr lIns="294840" tIns="147600" rIns="294840" bIns="147600" anchor="ctr">
            <a:noAutofit/>
          </a:bodyPr>
          <a:lstStyle/>
          <a:p>
            <a:pPr algn="ctr">
              <a:lnSpc>
                <a:spcPct val="100000"/>
              </a:lnSpc>
            </a:pPr>
            <a:r>
              <a:rPr lang="en-US" sz="5400" b="0" strike="noStrike" spc="-1" dirty="0">
                <a:solidFill>
                  <a:srgbClr val="000000"/>
                </a:solidFill>
                <a:latin typeface="Arial"/>
                <a:ea typeface="MS PGothic"/>
              </a:rPr>
              <a:t>Bridging cognitive, statistical, and neural descriptions of multi-agent bird foraging behavior </a:t>
            </a:r>
          </a:p>
          <a:p>
            <a:pPr algn="ctr">
              <a:lnSpc>
                <a:spcPct val="100000"/>
              </a:lnSpc>
            </a:pPr>
            <a:r>
              <a:rPr lang="en-US" sz="4500" b="0" strike="noStrike" spc="-1" dirty="0">
                <a:solidFill>
                  <a:srgbClr val="000000"/>
                </a:solidFill>
                <a:latin typeface="Arial"/>
                <a:ea typeface="MS PGothic"/>
              </a:rPr>
              <a:t>(First names of authors increase interaction potential)</a:t>
            </a:r>
            <a:br>
              <a:rPr dirty="0"/>
            </a:br>
            <a:endParaRPr lang="en-US" sz="4500" b="0" strike="noStrike" spc="-1" dirty="0">
              <a:solidFill>
                <a:srgbClr val="000000"/>
              </a:solidFill>
              <a:latin typeface="Arial"/>
            </a:endParaRPr>
          </a:p>
        </p:txBody>
      </p:sp>
      <p:sp>
        <p:nvSpPr>
          <p:cNvPr id="48" name="TextShape 2"/>
          <p:cNvSpPr txBox="1"/>
          <p:nvPr/>
        </p:nvSpPr>
        <p:spPr>
          <a:xfrm>
            <a:off x="830160" y="3462480"/>
            <a:ext cx="13415760" cy="17441640"/>
          </a:xfrm>
          <a:prstGeom prst="rect">
            <a:avLst/>
          </a:prstGeom>
          <a:noFill/>
          <a:ln>
            <a:noFill/>
          </a:ln>
        </p:spPr>
        <p:txBody>
          <a:bodyPr lIns="294840" tIns="147600" rIns="294840" bIns="147600">
            <a:noAutofit/>
          </a:bodyPr>
          <a:lstStyle/>
          <a:p>
            <a:pPr marL="565200" indent="-564840">
              <a:lnSpc>
                <a:spcPct val="100000"/>
              </a:lnSpc>
              <a:spcBef>
                <a:spcPts val="799"/>
              </a:spcBef>
              <a:tabLst>
                <a:tab pos="0" algn="l"/>
              </a:tabLst>
            </a:pPr>
            <a:r>
              <a:rPr lang="en-US" sz="4000" b="1" strike="noStrike" spc="-1" dirty="0">
                <a:solidFill>
                  <a:srgbClr val="0000FF"/>
                </a:solidFill>
                <a:latin typeface="Arial"/>
                <a:ea typeface="MS PGothic"/>
              </a:rPr>
              <a:t>Section 1 (sizes):</a:t>
            </a:r>
            <a:endParaRPr lang="en-US" sz="4000" b="0" strike="noStrike" spc="-1" dirty="0">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dirty="0">
                <a:solidFill>
                  <a:srgbClr val="000000"/>
                </a:solidFill>
                <a:latin typeface="Arial"/>
                <a:ea typeface="MS PGothic"/>
              </a:rPr>
              <a:t>Posters boards are 48” tall and 96” wide, but we recommend you leave a little border since you may not be able to pin at the vertical edge. Since PowerPoint does not let one define such a large paper size, this template is designed to be printed at 200%, yielding a 46” x94” poster. You can scale it up or down a bit (e.g. 42” is a common paper size at </a:t>
            </a:r>
            <a:r>
              <a:rPr lang="en-US" sz="3200" b="0" strike="noStrike" spc="-1" dirty="0" err="1">
                <a:solidFill>
                  <a:srgbClr val="000000"/>
                </a:solidFill>
                <a:latin typeface="Arial"/>
                <a:ea typeface="MS PGothic"/>
              </a:rPr>
              <a:t>FexEd</a:t>
            </a:r>
            <a:r>
              <a:rPr lang="en-US" sz="3200" b="0" strike="noStrike" spc="-1" dirty="0">
                <a:solidFill>
                  <a:srgbClr val="000000"/>
                </a:solidFill>
                <a:latin typeface="Arial"/>
                <a:ea typeface="MS PGothic"/>
              </a:rPr>
              <a:t>). Note there is no direct international A0.. A1 equivalent. The poster size is approximately three A0 boards next to each other, i.e., each column in this example is about one A0 board. </a:t>
            </a:r>
            <a:endParaRPr lang="en-US" sz="3200" b="0" strike="noStrike" spc="-1" dirty="0">
              <a:solidFill>
                <a:srgbClr val="000000"/>
              </a:solidFill>
              <a:latin typeface="Calibri"/>
            </a:endParaRPr>
          </a:p>
          <a:p>
            <a:endParaRPr lang="en-US" sz="3200" b="0" strike="noStrike" spc="-1" dirty="0">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dirty="0">
                <a:solidFill>
                  <a:srgbClr val="000000"/>
                </a:solidFill>
                <a:latin typeface="Arial"/>
                <a:ea typeface="MS PGothic"/>
              </a:rPr>
              <a:t>Ideally you want to keep it very readable: this is not your paper, it is a poster. 32pt here (64 final printing) is good for most text:</a:t>
            </a:r>
            <a:endParaRPr lang="en-US" sz="3200" b="0" strike="noStrike" spc="-1" dirty="0">
              <a:solidFill>
                <a:srgbClr val="000000"/>
              </a:solidFill>
              <a:latin typeface="Calibri"/>
            </a:endParaRPr>
          </a:p>
          <a:p>
            <a:pPr marL="1187280" lvl="2" indent="-474480">
              <a:lnSpc>
                <a:spcPct val="100000"/>
              </a:lnSpc>
              <a:spcBef>
                <a:spcPts val="561"/>
              </a:spcBef>
              <a:buClr>
                <a:srgbClr val="000000"/>
              </a:buClr>
              <a:buFont typeface="Arial"/>
              <a:buChar char="•"/>
              <a:tabLst>
                <a:tab pos="0" algn="l"/>
              </a:tabLst>
            </a:pPr>
            <a:r>
              <a:rPr lang="en-US" sz="2800" b="0" strike="noStrike" spc="-1" dirty="0">
                <a:solidFill>
                  <a:srgbClr val="000000"/>
                </a:solidFill>
                <a:latin typeface="Arial"/>
                <a:ea typeface="MS PGothic"/>
              </a:rPr>
              <a:t>Sub-bullets are 28 here (56 final)</a:t>
            </a:r>
            <a:endParaRPr lang="en-US" sz="2800" b="0" strike="noStrike" spc="-1" dirty="0">
              <a:solidFill>
                <a:srgbClr val="000000"/>
              </a:solidFill>
              <a:latin typeface="Calibri"/>
            </a:endParaRPr>
          </a:p>
          <a:p>
            <a:pPr marL="973080" lvl="3" indent="-564840">
              <a:lnSpc>
                <a:spcPct val="100000"/>
              </a:lnSpc>
              <a:spcBef>
                <a:spcPts val="479"/>
              </a:spcBef>
              <a:buClr>
                <a:srgbClr val="000000"/>
              </a:buClr>
              <a:buFont typeface="Arial"/>
              <a:buChar char="–"/>
              <a:tabLst>
                <a:tab pos="0" algn="l"/>
              </a:tabLst>
            </a:pPr>
            <a:r>
              <a:rPr lang="en-US" sz="2400" b="0" strike="noStrike" spc="-1" dirty="0">
                <a:solidFill>
                  <a:srgbClr val="000000"/>
                </a:solidFill>
                <a:latin typeface="Arial"/>
                <a:ea typeface="MS PGothic"/>
              </a:rPr>
              <a:t>Don’t use smaller than 24pt in this template (which is 48pt in final printing at 200%)</a:t>
            </a:r>
            <a:endParaRPr lang="en-US" sz="2400" b="0" strike="noStrike" spc="-1" dirty="0">
              <a:solidFill>
                <a:srgbClr val="000000"/>
              </a:solidFill>
              <a:latin typeface="Calibri"/>
            </a:endParaRPr>
          </a:p>
          <a:p>
            <a:pPr marL="973080" lvl="3" indent="-564840">
              <a:lnSpc>
                <a:spcPct val="100000"/>
              </a:lnSpc>
              <a:spcBef>
                <a:spcPts val="479"/>
              </a:spcBef>
              <a:buClr>
                <a:srgbClr val="000000"/>
              </a:buClr>
              <a:buFont typeface="Arial"/>
              <a:buChar char="–"/>
              <a:tabLst>
                <a:tab pos="0" algn="l"/>
              </a:tabLst>
            </a:pPr>
            <a:r>
              <a:rPr lang="en-US" sz="2400" b="0" strike="noStrike" spc="-1" dirty="0">
                <a:solidFill>
                  <a:srgbClr val="000000"/>
                </a:solidFill>
                <a:latin typeface="Arial"/>
                <a:ea typeface="MS PGothic"/>
              </a:rPr>
              <a:t>Insert plenty of graphics and any math you need</a:t>
            </a:r>
            <a:endParaRPr lang="en-US" sz="2400" b="0" strike="noStrike" spc="-1" dirty="0">
              <a:solidFill>
                <a:srgbClr val="000000"/>
              </a:solidFill>
              <a:latin typeface="Calibri"/>
            </a:endParaRPr>
          </a:p>
          <a:p>
            <a:pPr marL="973080" indent="-564840">
              <a:lnSpc>
                <a:spcPct val="100000"/>
              </a:lnSpc>
              <a:spcBef>
                <a:spcPts val="380"/>
              </a:spcBef>
              <a:tabLst>
                <a:tab pos="0" algn="l"/>
              </a:tabLst>
            </a:pPr>
            <a:endParaRPr lang="en-US" sz="2400" b="0" strike="noStrike" spc="-1" dirty="0">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dirty="0">
                <a:solidFill>
                  <a:srgbClr val="000000"/>
                </a:solidFill>
                <a:latin typeface="Arial"/>
                <a:ea typeface="MS PGothic"/>
              </a:rPr>
              <a:t>When inserting graphics or equations, keep the resolution high (remember this will be printed at 200%). If you can see blocking artifacts at 400% magnification in PowerPoint, consider finding better graphics. This is an example of BAD/LOW RES GRAPHICS</a:t>
            </a:r>
            <a:endParaRPr lang="en-US" sz="3200" b="0" strike="noStrike" spc="-1" dirty="0">
              <a:solidFill>
                <a:srgbClr val="000000"/>
              </a:solidFill>
              <a:latin typeface="Calibri"/>
            </a:endParaRPr>
          </a:p>
          <a:p>
            <a:endParaRPr lang="en-US" sz="3200" b="0" strike="noStrike" spc="-1" dirty="0">
              <a:solidFill>
                <a:srgbClr val="000000"/>
              </a:solidFill>
              <a:latin typeface="Calibri"/>
            </a:endParaRPr>
          </a:p>
          <a:p>
            <a:endParaRPr lang="en-US" sz="3200" b="0" strike="noStrike" spc="-1" dirty="0">
              <a:solidFill>
                <a:srgbClr val="000000"/>
              </a:solidFill>
              <a:latin typeface="Calibri"/>
            </a:endParaRPr>
          </a:p>
          <a:p>
            <a:endParaRPr lang="en-US" sz="3200" b="0" strike="noStrike" spc="-1" dirty="0">
              <a:solidFill>
                <a:srgbClr val="000000"/>
              </a:solidFill>
              <a:latin typeface="Calibri"/>
            </a:endParaRPr>
          </a:p>
          <a:p>
            <a:endParaRPr lang="en-US" sz="3200" b="0" strike="noStrike" spc="-1" dirty="0">
              <a:solidFill>
                <a:srgbClr val="000000"/>
              </a:solidFill>
              <a:latin typeface="Calibri"/>
            </a:endParaRPr>
          </a:p>
          <a:p>
            <a:endParaRPr lang="en-US" sz="3200" b="0" strike="noStrike" spc="-1" dirty="0">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dirty="0">
                <a:solidFill>
                  <a:srgbClr val="000000"/>
                </a:solidFill>
                <a:latin typeface="Arial"/>
                <a:ea typeface="MS PGothic"/>
              </a:rPr>
              <a:t>Leave enough margin for pushpin and remember many big plotters cannot get within .5” of the actual paper edge. </a:t>
            </a:r>
            <a:endParaRPr lang="en-US" sz="3200" b="0" strike="noStrike" spc="-1" dirty="0">
              <a:solidFill>
                <a:srgbClr val="000000"/>
              </a:solidFill>
              <a:latin typeface="Calibri"/>
            </a:endParaRPr>
          </a:p>
          <a:p>
            <a:endParaRPr lang="en-US" sz="3200" b="0" strike="noStrike" spc="-1" dirty="0">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dirty="0">
                <a:solidFill>
                  <a:srgbClr val="000000"/>
                </a:solidFill>
                <a:latin typeface="Arial"/>
                <a:ea typeface="MS PGothic"/>
              </a:rPr>
              <a:t>You are free to use colored backgrounds and such but they generally reduce readability. </a:t>
            </a:r>
            <a:endParaRPr lang="en-US" sz="3200" b="0" strike="noStrike" spc="-1" dirty="0">
              <a:solidFill>
                <a:srgbClr val="000000"/>
              </a:solidFill>
              <a:latin typeface="Calibri"/>
            </a:endParaRPr>
          </a:p>
          <a:p>
            <a:endParaRPr lang="en-US" sz="3200" b="0" strike="noStrike" spc="-1" dirty="0">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dirty="0">
                <a:solidFill>
                  <a:srgbClr val="000000"/>
                </a:solidFill>
                <a:latin typeface="Arial"/>
                <a:ea typeface="MS PGothic"/>
              </a:rPr>
              <a:t>You are free to use what ever fonts you like.</a:t>
            </a:r>
            <a:endParaRPr lang="en-US" sz="3200" b="0" strike="noStrike" spc="-1" dirty="0">
              <a:solidFill>
                <a:srgbClr val="000000"/>
              </a:solidFill>
              <a:latin typeface="Calibri"/>
            </a:endParaRPr>
          </a:p>
          <a:p>
            <a:pPr marL="1187280" lvl="2" indent="-474480">
              <a:lnSpc>
                <a:spcPct val="100000"/>
              </a:lnSpc>
              <a:spcBef>
                <a:spcPts val="561"/>
              </a:spcBef>
              <a:buClr>
                <a:srgbClr val="000000"/>
              </a:buClr>
              <a:buFont typeface="Arial"/>
              <a:buChar char="•"/>
              <a:tabLst>
                <a:tab pos="0" algn="l"/>
              </a:tabLst>
            </a:pPr>
            <a:r>
              <a:rPr lang="en-US" sz="2800" b="0" strike="noStrike" spc="-1" dirty="0">
                <a:solidFill>
                  <a:srgbClr val="000000"/>
                </a:solidFill>
                <a:latin typeface="Arial"/>
                <a:ea typeface="MS PGothic"/>
              </a:rPr>
              <a:t>San Serif fonts like Arial are more readable from a distance, </a:t>
            </a:r>
            <a:endParaRPr lang="en-US" sz="2800" b="0" strike="noStrike" spc="-1" dirty="0">
              <a:solidFill>
                <a:srgbClr val="000000"/>
              </a:solidFill>
              <a:latin typeface="Calibri"/>
            </a:endParaRPr>
          </a:p>
          <a:p>
            <a:pPr marL="1187280" lvl="2" indent="-474480">
              <a:lnSpc>
                <a:spcPct val="100000"/>
              </a:lnSpc>
              <a:spcBef>
                <a:spcPts val="561"/>
              </a:spcBef>
              <a:buClr>
                <a:srgbClr val="000000"/>
              </a:buClr>
              <a:buFont typeface="Arial"/>
              <a:buChar char="•"/>
              <a:tabLst>
                <a:tab pos="0" algn="l"/>
              </a:tabLst>
            </a:pPr>
            <a:r>
              <a:rPr lang="en-US" sz="2800" b="0" strike="noStrike" spc="-1" dirty="0">
                <a:solidFill>
                  <a:srgbClr val="000000"/>
                </a:solidFill>
                <a:latin typeface="Times New Roman"/>
                <a:ea typeface="MS PGothic"/>
              </a:rPr>
              <a:t>Serif fonts like times may look more consistent with your mathematics</a:t>
            </a:r>
            <a:endParaRPr lang="en-US" sz="2800" b="0" strike="noStrike" spc="-1" dirty="0">
              <a:solidFill>
                <a:srgbClr val="000000"/>
              </a:solidFill>
              <a:latin typeface="Calibri"/>
            </a:endParaRPr>
          </a:p>
        </p:txBody>
      </p:sp>
      <p:sp>
        <p:nvSpPr>
          <p:cNvPr id="49" name="TextShape 3"/>
          <p:cNvSpPr txBox="1"/>
          <p:nvPr/>
        </p:nvSpPr>
        <p:spPr>
          <a:xfrm>
            <a:off x="15125760" y="3462480"/>
            <a:ext cx="13415760" cy="17441640"/>
          </a:xfrm>
          <a:prstGeom prst="rect">
            <a:avLst/>
          </a:prstGeom>
          <a:noFill/>
          <a:ln>
            <a:noFill/>
          </a:ln>
        </p:spPr>
        <p:txBody>
          <a:bodyPr lIns="294840" tIns="147600" rIns="294840" bIns="147600">
            <a:noAutofit/>
          </a:bodyPr>
          <a:lstStyle/>
          <a:p>
            <a:pPr marL="565200" indent="-564840">
              <a:lnSpc>
                <a:spcPct val="100000"/>
              </a:lnSpc>
              <a:spcBef>
                <a:spcPts val="799"/>
              </a:spcBef>
              <a:tabLst>
                <a:tab pos="0" algn="l"/>
              </a:tabLst>
            </a:pPr>
            <a:r>
              <a:rPr lang="en-US" sz="4000" b="1" strike="noStrike" spc="-1" dirty="0">
                <a:solidFill>
                  <a:srgbClr val="0000FF"/>
                </a:solidFill>
                <a:latin typeface="Arial"/>
                <a:ea typeface="MS PGothic"/>
              </a:rPr>
              <a:t>Section 2 (layout):</a:t>
            </a:r>
            <a:endParaRPr lang="en-US" sz="4000" b="0" strike="noStrike" spc="-1" dirty="0">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dirty="0">
                <a:solidFill>
                  <a:srgbClr val="000000"/>
                </a:solidFill>
                <a:latin typeface="Arial"/>
                <a:ea typeface="MS PGothic"/>
              </a:rPr>
              <a:t>Remember the poster session will be crowded so design the poster to be read in columns so people can read what is in front of them and move left to right to get the whole story. </a:t>
            </a:r>
            <a:endParaRPr lang="en-US" sz="3200" b="0" strike="noStrike" spc="-1" dirty="0">
              <a:solidFill>
                <a:srgbClr val="000000"/>
              </a:solidFill>
              <a:latin typeface="Calibri"/>
            </a:endParaRPr>
          </a:p>
          <a:p>
            <a:endParaRPr lang="en-US" sz="3200" b="0" strike="noStrike" spc="-1" dirty="0">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dirty="0">
                <a:solidFill>
                  <a:srgbClr val="000000"/>
                </a:solidFill>
                <a:latin typeface="Arial"/>
                <a:ea typeface="MS PGothic"/>
              </a:rPr>
              <a:t>The poster should use photos, figures, and tables to tell the story of the study. For clarity, present the information in a sequence that is easy to follow. </a:t>
            </a:r>
            <a:endParaRPr lang="en-US" sz="3200" b="0" strike="noStrike" spc="-1" dirty="0">
              <a:solidFill>
                <a:srgbClr val="000000"/>
              </a:solidFill>
              <a:latin typeface="Calibri"/>
            </a:endParaRPr>
          </a:p>
          <a:p>
            <a:endParaRPr lang="en-US" sz="3200" b="0" strike="noStrike" spc="-1" dirty="0">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dirty="0">
                <a:solidFill>
                  <a:srgbClr val="000000"/>
                </a:solidFill>
                <a:latin typeface="Arial"/>
                <a:ea typeface="MS PGothic"/>
              </a:rPr>
              <a:t>There is often way too much text in a poster  - there definitely is in this template! Posters primarily are visual presentations; the text should support the graphics. Look critically at the layout. Some poster 'experts' suggest that if there is about 20-25% text, 40-45% graphics and 30-40% empty space, you are doing well.</a:t>
            </a:r>
            <a:endParaRPr lang="en-US" sz="3200" b="0" strike="noStrike" spc="-1" dirty="0">
              <a:solidFill>
                <a:srgbClr val="000000"/>
              </a:solidFill>
              <a:latin typeface="Calibri"/>
            </a:endParaRPr>
          </a:p>
          <a:p>
            <a:pPr marL="565200" indent="-564840">
              <a:lnSpc>
                <a:spcPct val="100000"/>
              </a:lnSpc>
              <a:spcBef>
                <a:spcPts val="581"/>
              </a:spcBef>
              <a:tabLst>
                <a:tab pos="0" algn="l"/>
              </a:tabLst>
            </a:pPr>
            <a:endParaRPr lang="en-US" sz="3200" b="0" strike="noStrike" spc="-1" dirty="0">
              <a:solidFill>
                <a:srgbClr val="000000"/>
              </a:solidFill>
              <a:latin typeface="Calibri"/>
            </a:endParaRPr>
          </a:p>
        </p:txBody>
      </p:sp>
      <p:sp>
        <p:nvSpPr>
          <p:cNvPr id="50" name="TextShape 4"/>
          <p:cNvSpPr txBox="1"/>
          <p:nvPr/>
        </p:nvSpPr>
        <p:spPr>
          <a:xfrm>
            <a:off x="29421000" y="3462480"/>
            <a:ext cx="13415760" cy="17441640"/>
          </a:xfrm>
          <a:prstGeom prst="rect">
            <a:avLst/>
          </a:prstGeom>
          <a:noFill/>
          <a:ln>
            <a:noFill/>
          </a:ln>
        </p:spPr>
        <p:txBody>
          <a:bodyPr lIns="294840" tIns="147600" rIns="294840" bIns="147600">
            <a:noAutofit/>
          </a:bodyPr>
          <a:lstStyle/>
          <a:p>
            <a:pPr marL="565200" indent="-564840">
              <a:lnSpc>
                <a:spcPct val="80000"/>
              </a:lnSpc>
              <a:spcBef>
                <a:spcPts val="799"/>
              </a:spcBef>
              <a:tabLst>
                <a:tab pos="0" algn="l"/>
              </a:tabLst>
            </a:pPr>
            <a:r>
              <a:rPr lang="en-US" sz="4000" b="1" strike="noStrike" spc="-1">
                <a:solidFill>
                  <a:srgbClr val="0000FF"/>
                </a:solidFill>
                <a:latin typeface="Arial"/>
                <a:ea typeface="MS PGothic"/>
              </a:rPr>
              <a:t>Section 3:</a:t>
            </a:r>
            <a:endParaRPr lang="en-US" sz="4000" b="0" strike="noStrike" spc="-1">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a:solidFill>
                  <a:srgbClr val="000000"/>
                </a:solidFill>
                <a:latin typeface="Arial"/>
                <a:ea typeface="MS PGothic"/>
              </a:rPr>
              <a:t>Include more figures than are in the paper so you can talk to them.  Include things that are not in the paper and then encourage them to read the paper. Don’t try to just put all the paper here.   </a:t>
            </a:r>
            <a:endParaRPr lang="en-US" sz="3200" b="0" strike="noStrike" spc="-1">
              <a:solidFill>
                <a:srgbClr val="000000"/>
              </a:solidFill>
              <a:latin typeface="Calibri"/>
            </a:endParaRPr>
          </a:p>
          <a:p>
            <a:pPr marL="565200" indent="-564840">
              <a:lnSpc>
                <a:spcPct val="100000"/>
              </a:lnSpc>
              <a:spcBef>
                <a:spcPts val="641"/>
              </a:spcBef>
              <a:tabLst>
                <a:tab pos="0" algn="l"/>
              </a:tabLst>
            </a:pPr>
            <a:endParaRPr lang="en-US" sz="3200" b="0" strike="noStrike" spc="-1">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a:solidFill>
                  <a:srgbClr val="000000"/>
                </a:solidFill>
                <a:latin typeface="Arial"/>
                <a:ea typeface="MS PGothic"/>
              </a:rPr>
              <a:t>If it looks like a cut/paste of the paper, people skip that poster since they can read the papers after the conference. Many people find it better to spend time talking with poster presenters that have more to offer than just redoing the paper content paper in big fonts. </a:t>
            </a:r>
            <a:endParaRPr lang="en-US" sz="3200" b="0" strike="noStrike" spc="-1">
              <a:solidFill>
                <a:srgbClr val="000000"/>
              </a:solidFill>
              <a:latin typeface="Calibri"/>
            </a:endParaRPr>
          </a:p>
          <a:p>
            <a:endParaRPr lang="en-US" sz="3200" b="0" strike="noStrike" spc="-1">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a:solidFill>
                  <a:srgbClr val="000000"/>
                </a:solidFill>
                <a:latin typeface="Arial"/>
                <a:ea typeface="MS PGothic"/>
              </a:rPr>
              <a:t>People will likely have already seen your posted video, so the poster can serve as a talking point for you.</a:t>
            </a:r>
            <a:endParaRPr lang="en-US" sz="3200" b="0" strike="noStrike" spc="-1">
              <a:solidFill>
                <a:srgbClr val="000000"/>
              </a:solidFill>
              <a:latin typeface="Calibri"/>
            </a:endParaRPr>
          </a:p>
          <a:p>
            <a:endParaRPr lang="en-US" sz="3200" b="0" strike="noStrike" spc="-1">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a:solidFill>
                  <a:srgbClr val="000000"/>
                </a:solidFill>
                <a:latin typeface="Arial"/>
                <a:ea typeface="MS PGothic"/>
              </a:rPr>
              <a:t>Remember Poster boards look like this.. This is your canvas. Paint us a picture of your work. </a:t>
            </a:r>
            <a:endParaRPr lang="en-US" sz="3200" b="0" strike="noStrike" spc="-1">
              <a:solidFill>
                <a:srgbClr val="000000"/>
              </a:solidFill>
              <a:latin typeface="Calibri"/>
            </a:endParaRPr>
          </a:p>
          <a:p>
            <a:endParaRPr lang="en-US" sz="3200" b="0" strike="noStrike" spc="-1">
              <a:solidFill>
                <a:srgbClr val="000000"/>
              </a:solidFill>
              <a:latin typeface="Calibri"/>
            </a:endParaRPr>
          </a:p>
          <a:p>
            <a:endParaRPr lang="en-US" sz="3200" b="0" strike="noStrike" spc="-1">
              <a:solidFill>
                <a:srgbClr val="000000"/>
              </a:solidFill>
              <a:latin typeface="Calibri"/>
            </a:endParaRPr>
          </a:p>
          <a:p>
            <a:pPr marL="565200" indent="-564840">
              <a:lnSpc>
                <a:spcPct val="100000"/>
              </a:lnSpc>
              <a:spcBef>
                <a:spcPts val="581"/>
              </a:spcBef>
              <a:tabLst>
                <a:tab pos="0" algn="l"/>
              </a:tabLst>
            </a:pPr>
            <a:endParaRPr lang="en-US" sz="3200" b="0" strike="noStrike" spc="-1">
              <a:solidFill>
                <a:srgbClr val="000000"/>
              </a:solidFill>
              <a:latin typeface="Calibri"/>
            </a:endParaRPr>
          </a:p>
        </p:txBody>
      </p:sp>
      <p:pic>
        <p:nvPicPr>
          <p:cNvPr id="51" name="Picture 17"/>
          <p:cNvPicPr/>
          <p:nvPr/>
        </p:nvPicPr>
        <p:blipFill>
          <a:blip r:embed="rId3"/>
          <a:stretch/>
        </p:blipFill>
        <p:spPr>
          <a:xfrm>
            <a:off x="4329000" y="13689000"/>
            <a:ext cx="7024320" cy="2160360"/>
          </a:xfrm>
          <a:prstGeom prst="rect">
            <a:avLst/>
          </a:prstGeom>
          <a:ln>
            <a:noFill/>
          </a:ln>
        </p:spPr>
      </p:pic>
      <p:pic>
        <p:nvPicPr>
          <p:cNvPr id="52" name="Picture 10"/>
          <p:cNvPicPr/>
          <p:nvPr/>
        </p:nvPicPr>
        <p:blipFill>
          <a:blip r:embed="rId4"/>
          <a:srcRect l="7201" t="5242" r="7201" b="11502"/>
          <a:stretch/>
        </p:blipFill>
        <p:spPr>
          <a:xfrm>
            <a:off x="15738480" y="14007960"/>
            <a:ext cx="10981800" cy="5886000"/>
          </a:xfrm>
          <a:prstGeom prst="rect">
            <a:avLst/>
          </a:prstGeom>
          <a:ln>
            <a:noFill/>
          </a:ln>
        </p:spPr>
      </p:pic>
      <p:pic>
        <p:nvPicPr>
          <p:cNvPr id="53" name="Picture 8"/>
          <p:cNvPicPr/>
          <p:nvPr/>
        </p:nvPicPr>
        <p:blipFill>
          <a:blip r:embed="rId5"/>
          <a:stretch/>
        </p:blipFill>
        <p:spPr>
          <a:xfrm>
            <a:off x="36018360" y="11602440"/>
            <a:ext cx="7251840" cy="4856400"/>
          </a:xfrm>
          <a:prstGeom prst="rect">
            <a:avLst/>
          </a:prstGeom>
          <a:ln>
            <a:noFill/>
          </a:ln>
        </p:spPr>
      </p:pic>
      <p:sp>
        <p:nvSpPr>
          <p:cNvPr id="54" name="CustomShape 5"/>
          <p:cNvSpPr/>
          <p:nvPr/>
        </p:nvSpPr>
        <p:spPr>
          <a:xfrm>
            <a:off x="405000" y="1371600"/>
            <a:ext cx="7101000" cy="74844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565200" indent="-564840">
              <a:lnSpc>
                <a:spcPct val="80000"/>
              </a:lnSpc>
              <a:tabLst>
                <a:tab pos="0" algn="l"/>
              </a:tabLst>
            </a:pPr>
            <a:r>
              <a:rPr lang="en-US" sz="5400" b="1" strike="noStrike" spc="-1">
                <a:solidFill>
                  <a:srgbClr val="0000FF"/>
                </a:solidFill>
                <a:latin typeface="Arial"/>
                <a:ea typeface="ＭＳ Ｐゴシック"/>
              </a:rPr>
              <a:t>School Logo here</a:t>
            </a:r>
            <a:endParaRPr lang="en-US" sz="5400" b="0" strike="noStrike" spc="-1">
              <a:latin typeface="Arial"/>
            </a:endParaRPr>
          </a:p>
        </p:txBody>
      </p:sp>
      <p:sp>
        <p:nvSpPr>
          <p:cNvPr id="55" name="CustomShape 6"/>
          <p:cNvSpPr/>
          <p:nvPr/>
        </p:nvSpPr>
        <p:spPr>
          <a:xfrm>
            <a:off x="29637720" y="15100920"/>
            <a:ext cx="13415760" cy="6582600"/>
          </a:xfrm>
          <a:prstGeom prst="rect">
            <a:avLst/>
          </a:prstGeom>
          <a:noFill/>
          <a:ln>
            <a:noFill/>
          </a:ln>
        </p:spPr>
        <p:style>
          <a:lnRef idx="0">
            <a:scrgbClr r="0" g="0" b="0"/>
          </a:lnRef>
          <a:fillRef idx="0">
            <a:scrgbClr r="0" g="0" b="0"/>
          </a:fillRef>
          <a:effectRef idx="0">
            <a:scrgbClr r="0" g="0" b="0"/>
          </a:effectRef>
          <a:fontRef idx="minor"/>
        </p:style>
        <p:txBody>
          <a:bodyPr lIns="294840" tIns="147600" rIns="294840" bIns="147600">
            <a:normAutofit/>
          </a:bodyPr>
          <a:lstStyle/>
          <a:p>
            <a:pPr marL="565200" indent="-564840">
              <a:lnSpc>
                <a:spcPct val="80000"/>
              </a:lnSpc>
              <a:spcBef>
                <a:spcPts val="799"/>
              </a:spcBef>
              <a:tabLst>
                <a:tab pos="0" algn="l"/>
              </a:tabLst>
            </a:pPr>
            <a:r>
              <a:rPr lang="en-US" sz="4000" b="1" strike="noStrike" spc="-1">
                <a:solidFill>
                  <a:srgbClr val="0000FF"/>
                </a:solidFill>
                <a:latin typeface="Arial"/>
                <a:ea typeface="MS PGothic"/>
              </a:rPr>
              <a:t>Summary/Conclusion</a:t>
            </a:r>
            <a:endParaRPr lang="en-US" sz="4000" b="0" strike="noStrike" spc="-1">
              <a:latin typeface="Arial"/>
            </a:endParaRPr>
          </a:p>
          <a:p>
            <a:pPr marL="565200" indent="-564840">
              <a:lnSpc>
                <a:spcPct val="80000"/>
              </a:lnSpc>
              <a:spcBef>
                <a:spcPts val="799"/>
              </a:spcBef>
              <a:tabLst>
                <a:tab pos="0" algn="l"/>
              </a:tabLst>
            </a:pPr>
            <a:endParaRPr lang="en-US" sz="4000" b="0" strike="noStrike" spc="-1">
              <a:latin typeface="Arial"/>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a:solidFill>
                  <a:srgbClr val="000000"/>
                </a:solidFill>
                <a:latin typeface="Arial"/>
                <a:ea typeface="MS PGothic"/>
              </a:rPr>
              <a:t>Summarize your contributions</a:t>
            </a:r>
            <a:endParaRPr lang="en-US" sz="3200" b="0" strike="noStrike" spc="-1">
              <a:latin typeface="Arial"/>
            </a:endParaRPr>
          </a:p>
          <a:p>
            <a:pPr>
              <a:lnSpc>
                <a:spcPct val="100000"/>
              </a:lnSpc>
              <a:spcBef>
                <a:spcPts val="641"/>
              </a:spcBef>
              <a:tabLst>
                <a:tab pos="0" algn="l"/>
              </a:tabLst>
            </a:pPr>
            <a:endParaRPr lang="en-US" sz="3200" b="0" strike="noStrike" spc="-1">
              <a:latin typeface="Arial"/>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a:solidFill>
                  <a:srgbClr val="000000"/>
                </a:solidFill>
                <a:latin typeface="Arial"/>
                <a:ea typeface="MS PGothic"/>
              </a:rPr>
              <a:t>Summarize your results (if applicable)</a:t>
            </a:r>
            <a:endParaRPr lang="en-US" sz="3200" b="0" strike="noStrike" spc="-1">
              <a:latin typeface="Arial"/>
            </a:endParaRPr>
          </a:p>
          <a:p>
            <a:pPr>
              <a:lnSpc>
                <a:spcPct val="100000"/>
              </a:lnSpc>
              <a:spcBef>
                <a:spcPts val="641"/>
              </a:spcBef>
              <a:tabLst>
                <a:tab pos="0" algn="l"/>
              </a:tabLst>
            </a:pPr>
            <a:endParaRPr lang="en-US" sz="3200" b="0" strike="noStrike" spc="-1">
              <a:latin typeface="Arial"/>
            </a:endParaRPr>
          </a:p>
          <a:p>
            <a:pPr marL="565200" lvl="1" indent="-564840">
              <a:lnSpc>
                <a:spcPct val="100000"/>
              </a:lnSpc>
              <a:spcBef>
                <a:spcPts val="641"/>
              </a:spcBef>
              <a:buClr>
                <a:srgbClr val="000000"/>
              </a:buClr>
              <a:buFont typeface="Wingdings" charset="2"/>
              <a:buChar char=""/>
              <a:tabLst>
                <a:tab pos="0" algn="l"/>
              </a:tabLst>
            </a:pPr>
            <a:r>
              <a:rPr lang="en-US" sz="3200" b="1" strike="noStrike" spc="-1">
                <a:solidFill>
                  <a:srgbClr val="000000"/>
                </a:solidFill>
                <a:latin typeface="Arial"/>
                <a:ea typeface="MS PGothic"/>
              </a:rPr>
              <a:t>You an add in links to additional videos, code, or project website (or QR code)</a:t>
            </a:r>
            <a:endParaRPr lang="en-US" sz="3200" b="0" strike="noStrike" spc="-1">
              <a:latin typeface="Arial"/>
            </a:endParaRPr>
          </a:p>
          <a:p>
            <a:pPr>
              <a:lnSpc>
                <a:spcPct val="100000"/>
              </a:lnSpc>
              <a:spcBef>
                <a:spcPts val="641"/>
              </a:spcBef>
              <a:tabLst>
                <a:tab pos="0" algn="l"/>
              </a:tabLst>
            </a:pPr>
            <a:endParaRPr lang="en-US" sz="3200" b="0" strike="noStrike" spc="-1">
              <a:latin typeface="Arial"/>
            </a:endParaRPr>
          </a:p>
          <a:p>
            <a:pPr>
              <a:lnSpc>
                <a:spcPct val="100000"/>
              </a:lnSpc>
              <a:spcBef>
                <a:spcPts val="799"/>
              </a:spcBef>
              <a:tabLst>
                <a:tab pos="0" algn="l"/>
              </a:tabLst>
            </a:pPr>
            <a:r>
              <a:rPr lang="en-US" sz="4000" b="1" strike="noStrike" spc="-1">
                <a:solidFill>
                  <a:srgbClr val="0000FF"/>
                </a:solidFill>
                <a:latin typeface="Arial"/>
                <a:ea typeface="MS PGothic"/>
              </a:rPr>
              <a:t>References</a:t>
            </a:r>
            <a:endParaRPr lang="en-US" sz="4000" b="0" strike="noStrike" spc="-1">
              <a:latin typeface="Arial"/>
            </a:endParaRPr>
          </a:p>
          <a:p>
            <a:pPr>
              <a:lnSpc>
                <a:spcPct val="100000"/>
              </a:lnSpc>
              <a:spcBef>
                <a:spcPts val="641"/>
              </a:spcBef>
              <a:tabLst>
                <a:tab pos="0" algn="l"/>
              </a:tabLst>
            </a:pPr>
            <a:endParaRPr lang="en-US" sz="4000" b="0" strike="noStrike" spc="-1">
              <a:latin typeface="Arial"/>
            </a:endParaRPr>
          </a:p>
          <a:p>
            <a:pPr>
              <a:lnSpc>
                <a:spcPct val="100000"/>
              </a:lnSpc>
              <a:spcBef>
                <a:spcPts val="641"/>
              </a:spcBef>
              <a:tabLst>
                <a:tab pos="0" algn="l"/>
              </a:tabLst>
            </a:pPr>
            <a:endParaRPr lang="en-US" sz="4000" b="0" strike="noStrike" spc="-1">
              <a:latin typeface="Arial"/>
            </a:endParaRPr>
          </a:p>
          <a:p>
            <a:pPr marL="565200" indent="-564840">
              <a:lnSpc>
                <a:spcPct val="100000"/>
              </a:lnSpc>
              <a:spcBef>
                <a:spcPts val="581"/>
              </a:spcBef>
              <a:tabLst>
                <a:tab pos="0" algn="l"/>
              </a:tabLst>
            </a:pPr>
            <a:endParaRPr lang="en-US" sz="4000" b="0" strike="noStrike" spc="-1">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extShape 1"/>
          <p:cNvSpPr txBox="1"/>
          <p:nvPr/>
        </p:nvSpPr>
        <p:spPr>
          <a:xfrm>
            <a:off x="4754520" y="604800"/>
            <a:ext cx="34470720" cy="2077560"/>
          </a:xfrm>
          <a:prstGeom prst="rect">
            <a:avLst/>
          </a:prstGeom>
          <a:noFill/>
          <a:ln>
            <a:noFill/>
          </a:ln>
        </p:spPr>
        <p:txBody>
          <a:bodyPr lIns="294840" tIns="147600" rIns="294840" bIns="147600" anchor="ctr">
            <a:noAutofit/>
          </a:bodyPr>
          <a:lstStyle/>
          <a:p>
            <a:pPr algn="ctr">
              <a:lnSpc>
                <a:spcPct val="100000"/>
              </a:lnSpc>
            </a:pPr>
            <a:r>
              <a:rPr lang="en-US" sz="5400" b="0" strike="noStrike" spc="-1" dirty="0">
                <a:solidFill>
                  <a:srgbClr val="000000"/>
                </a:solidFill>
                <a:latin typeface="Arial"/>
                <a:ea typeface="MS PGothic"/>
              </a:rPr>
              <a:t>Bridging cognitive, statistical, and neural descriptions of multi-agent bird foraging behavior </a:t>
            </a:r>
          </a:p>
          <a:p>
            <a:pPr algn="ctr">
              <a:lnSpc>
                <a:spcPct val="100000"/>
              </a:lnSpc>
            </a:pPr>
            <a:r>
              <a:rPr lang="en-US" sz="4500" b="0" strike="noStrike" spc="-1" dirty="0">
                <a:solidFill>
                  <a:srgbClr val="000000"/>
                </a:solidFill>
                <a:latin typeface="Arial"/>
                <a:ea typeface="MS PGothic"/>
              </a:rPr>
              <a:t>(First names of authors increase interaction potential)</a:t>
            </a:r>
            <a:br>
              <a:rPr dirty="0"/>
            </a:br>
            <a:endParaRPr lang="en-US" sz="4500" b="0" strike="noStrike" spc="-1" dirty="0">
              <a:solidFill>
                <a:srgbClr val="000000"/>
              </a:solidFill>
              <a:latin typeface="Arial"/>
            </a:endParaRPr>
          </a:p>
        </p:txBody>
      </p:sp>
      <p:sp>
        <p:nvSpPr>
          <p:cNvPr id="2" name="Rectangle 1">
            <a:extLst>
              <a:ext uri="{FF2B5EF4-FFF2-40B4-BE49-F238E27FC236}">
                <a16:creationId xmlns:a16="http://schemas.microsoft.com/office/drawing/2014/main" id="{A2E1F47F-4DC7-6300-6B8E-6246DC1300FD}"/>
              </a:ext>
            </a:extLst>
          </p:cNvPr>
          <p:cNvSpPr/>
          <p:nvPr/>
        </p:nvSpPr>
        <p:spPr>
          <a:xfrm>
            <a:off x="636103" y="2372138"/>
            <a:ext cx="10469219" cy="598998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0E61D42C-BF2E-596E-036D-BB98A90D9A2B}"/>
              </a:ext>
            </a:extLst>
          </p:cNvPr>
          <p:cNvSpPr txBox="1"/>
          <p:nvPr/>
        </p:nvSpPr>
        <p:spPr>
          <a:xfrm>
            <a:off x="848139" y="2906576"/>
            <a:ext cx="10045141" cy="1323439"/>
          </a:xfrm>
          <a:prstGeom prst="rect">
            <a:avLst/>
          </a:prstGeom>
          <a:noFill/>
        </p:spPr>
        <p:txBody>
          <a:bodyPr wrap="square">
            <a:spAutoFit/>
          </a:bodyPr>
          <a:lstStyle/>
          <a:p>
            <a:r>
              <a:rPr lang="en-US" sz="4000" dirty="0"/>
              <a:t>Why care about bird foraging – we focus on communication  </a:t>
            </a:r>
          </a:p>
        </p:txBody>
      </p:sp>
      <p:sp>
        <p:nvSpPr>
          <p:cNvPr id="6" name="Rectangle 5">
            <a:extLst>
              <a:ext uri="{FF2B5EF4-FFF2-40B4-BE49-F238E27FC236}">
                <a16:creationId xmlns:a16="http://schemas.microsoft.com/office/drawing/2014/main" id="{A869BFDB-E40D-4BEA-1656-BA59048085CE}"/>
              </a:ext>
            </a:extLst>
          </p:cNvPr>
          <p:cNvSpPr/>
          <p:nvPr/>
        </p:nvSpPr>
        <p:spPr>
          <a:xfrm>
            <a:off x="636102" y="8819320"/>
            <a:ext cx="10469219" cy="1252147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7FCC0D5-5716-90D5-B644-199E814CDF20}"/>
              </a:ext>
            </a:extLst>
          </p:cNvPr>
          <p:cNvSpPr txBox="1"/>
          <p:nvPr/>
        </p:nvSpPr>
        <p:spPr>
          <a:xfrm>
            <a:off x="848139" y="8917206"/>
            <a:ext cx="9925878" cy="1446550"/>
          </a:xfrm>
          <a:prstGeom prst="rect">
            <a:avLst/>
          </a:prstGeom>
          <a:noFill/>
        </p:spPr>
        <p:txBody>
          <a:bodyPr wrap="square">
            <a:spAutoFit/>
          </a:bodyPr>
          <a:lstStyle/>
          <a:p>
            <a:r>
              <a:rPr lang="en-US" sz="4400" dirty="0"/>
              <a:t>Three different goals, descriptions, and citations (table)</a:t>
            </a:r>
          </a:p>
        </p:txBody>
      </p:sp>
      <p:sp>
        <p:nvSpPr>
          <p:cNvPr id="10" name="TextBox 9">
            <a:extLst>
              <a:ext uri="{FF2B5EF4-FFF2-40B4-BE49-F238E27FC236}">
                <a16:creationId xmlns:a16="http://schemas.microsoft.com/office/drawing/2014/main" id="{8D744ECB-41BF-5A34-12B7-F7DE1C90619F}"/>
              </a:ext>
            </a:extLst>
          </p:cNvPr>
          <p:cNvSpPr txBox="1"/>
          <p:nvPr/>
        </p:nvSpPr>
        <p:spPr>
          <a:xfrm>
            <a:off x="11716695" y="2495006"/>
            <a:ext cx="10469218" cy="1200329"/>
          </a:xfrm>
          <a:prstGeom prst="rect">
            <a:avLst/>
          </a:prstGeom>
          <a:noFill/>
        </p:spPr>
        <p:txBody>
          <a:bodyPr wrap="square">
            <a:spAutoFit/>
          </a:bodyPr>
          <a:lstStyle/>
          <a:p>
            <a:r>
              <a:rPr lang="en-US" sz="3600" dirty="0"/>
              <a:t>Cognitive, neural, and statistical descriptions of decision-making</a:t>
            </a:r>
          </a:p>
        </p:txBody>
      </p:sp>
      <p:sp>
        <p:nvSpPr>
          <p:cNvPr id="11" name="Rectangle 10">
            <a:extLst>
              <a:ext uri="{FF2B5EF4-FFF2-40B4-BE49-F238E27FC236}">
                <a16:creationId xmlns:a16="http://schemas.microsoft.com/office/drawing/2014/main" id="{0CE1E2D8-44B5-84F7-206B-D99FEEBCCAB7}"/>
              </a:ext>
            </a:extLst>
          </p:cNvPr>
          <p:cNvSpPr/>
          <p:nvPr/>
        </p:nvSpPr>
        <p:spPr>
          <a:xfrm>
            <a:off x="11520431" y="2372137"/>
            <a:ext cx="10439887" cy="1252147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DDBC36FB-39BC-6A56-1C09-065F423BEED3}"/>
              </a:ext>
            </a:extLst>
          </p:cNvPr>
          <p:cNvSpPr txBox="1"/>
          <p:nvPr/>
        </p:nvSpPr>
        <p:spPr>
          <a:xfrm>
            <a:off x="11873161" y="15299573"/>
            <a:ext cx="9734426" cy="1200329"/>
          </a:xfrm>
          <a:prstGeom prst="rect">
            <a:avLst/>
          </a:prstGeom>
          <a:noFill/>
        </p:spPr>
        <p:txBody>
          <a:bodyPr wrap="square">
            <a:spAutoFit/>
          </a:bodyPr>
          <a:lstStyle/>
          <a:p>
            <a:r>
              <a:rPr lang="en-US" sz="3600" dirty="0"/>
              <a:t>Translating between cognitive, neural, and statistical descriptions  </a:t>
            </a:r>
          </a:p>
        </p:txBody>
      </p:sp>
      <p:sp>
        <p:nvSpPr>
          <p:cNvPr id="14" name="Rectangle 13">
            <a:extLst>
              <a:ext uri="{FF2B5EF4-FFF2-40B4-BE49-F238E27FC236}">
                <a16:creationId xmlns:a16="http://schemas.microsoft.com/office/drawing/2014/main" id="{59FF5DD1-2197-2AC5-B427-6C1784E67E6F}"/>
              </a:ext>
            </a:extLst>
          </p:cNvPr>
          <p:cNvSpPr/>
          <p:nvPr/>
        </p:nvSpPr>
        <p:spPr>
          <a:xfrm>
            <a:off x="11476381" y="15181526"/>
            <a:ext cx="10469219" cy="611248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7D96536F-70F4-8C35-9C19-7C0F9C8CFEB8}"/>
              </a:ext>
            </a:extLst>
          </p:cNvPr>
          <p:cNvSpPr/>
          <p:nvPr/>
        </p:nvSpPr>
        <p:spPr>
          <a:xfrm>
            <a:off x="22342458" y="2486016"/>
            <a:ext cx="10314258" cy="1885478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91DD77C4-8E65-5847-43C6-3170E47A96EE}"/>
              </a:ext>
            </a:extLst>
          </p:cNvPr>
          <p:cNvSpPr txBox="1"/>
          <p:nvPr/>
        </p:nvSpPr>
        <p:spPr>
          <a:xfrm>
            <a:off x="33498849" y="2611463"/>
            <a:ext cx="9264922" cy="1200329"/>
          </a:xfrm>
          <a:prstGeom prst="rect">
            <a:avLst/>
          </a:prstGeom>
          <a:noFill/>
        </p:spPr>
        <p:txBody>
          <a:bodyPr wrap="square" rtlCol="0">
            <a:spAutoFit/>
          </a:bodyPr>
          <a:lstStyle/>
          <a:p>
            <a:r>
              <a:rPr lang="en-US" sz="3600" dirty="0"/>
              <a:t>Toward an understanding mechanisms of communication in multi-agent bird flocks </a:t>
            </a:r>
          </a:p>
        </p:txBody>
      </p:sp>
      <p:sp>
        <p:nvSpPr>
          <p:cNvPr id="18" name="TextBox 17">
            <a:extLst>
              <a:ext uri="{FF2B5EF4-FFF2-40B4-BE49-F238E27FC236}">
                <a16:creationId xmlns:a16="http://schemas.microsoft.com/office/drawing/2014/main" id="{4F5AA377-09C9-7CA8-28CC-EBA62F8A2FEB}"/>
              </a:ext>
            </a:extLst>
          </p:cNvPr>
          <p:cNvSpPr txBox="1"/>
          <p:nvPr/>
        </p:nvSpPr>
        <p:spPr>
          <a:xfrm>
            <a:off x="24680759" y="2682360"/>
            <a:ext cx="9753600" cy="830997"/>
          </a:xfrm>
          <a:prstGeom prst="rect">
            <a:avLst/>
          </a:prstGeom>
          <a:noFill/>
        </p:spPr>
        <p:txBody>
          <a:bodyPr wrap="square" rtlCol="0">
            <a:spAutoFit/>
          </a:bodyPr>
          <a:lstStyle/>
          <a:p>
            <a:r>
              <a:rPr lang="en-US" sz="4800" dirty="0"/>
              <a:t>Statistical inference</a:t>
            </a:r>
          </a:p>
        </p:txBody>
      </p:sp>
      <p:sp>
        <p:nvSpPr>
          <p:cNvPr id="4" name="TextBox 3">
            <a:extLst>
              <a:ext uri="{FF2B5EF4-FFF2-40B4-BE49-F238E27FC236}">
                <a16:creationId xmlns:a16="http://schemas.microsoft.com/office/drawing/2014/main" id="{186E9C27-A73C-D15B-08D1-649709BF12B2}"/>
              </a:ext>
            </a:extLst>
          </p:cNvPr>
          <p:cNvSpPr txBox="1"/>
          <p:nvPr/>
        </p:nvSpPr>
        <p:spPr>
          <a:xfrm>
            <a:off x="33421026" y="13337391"/>
            <a:ext cx="7674247" cy="830997"/>
          </a:xfrm>
          <a:prstGeom prst="rect">
            <a:avLst/>
          </a:prstGeom>
          <a:noFill/>
        </p:spPr>
        <p:txBody>
          <a:bodyPr wrap="square" rtlCol="0">
            <a:spAutoFit/>
          </a:bodyPr>
          <a:lstStyle/>
          <a:p>
            <a:r>
              <a:rPr lang="en-US" sz="4800" dirty="0"/>
              <a:t>Field work </a:t>
            </a:r>
          </a:p>
        </p:txBody>
      </p:sp>
      <p:sp>
        <p:nvSpPr>
          <p:cNvPr id="7" name="Rectangle 6">
            <a:extLst>
              <a:ext uri="{FF2B5EF4-FFF2-40B4-BE49-F238E27FC236}">
                <a16:creationId xmlns:a16="http://schemas.microsoft.com/office/drawing/2014/main" id="{19B20BE7-479B-1952-B0D3-79BF2BE9898A}"/>
              </a:ext>
            </a:extLst>
          </p:cNvPr>
          <p:cNvSpPr/>
          <p:nvPr/>
        </p:nvSpPr>
        <p:spPr>
          <a:xfrm>
            <a:off x="33107905" y="2486016"/>
            <a:ext cx="10469219" cy="1037395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4273AE5-3F1F-FCCA-BC15-1A92C745013C}"/>
              </a:ext>
            </a:extLst>
          </p:cNvPr>
          <p:cNvSpPr/>
          <p:nvPr/>
        </p:nvSpPr>
        <p:spPr>
          <a:xfrm>
            <a:off x="33107905" y="13054519"/>
            <a:ext cx="10469219" cy="823949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9" name="Picture 18" descr="A picture containing painting, drawing, art, illustration&#10;&#10;Description automatically generated">
            <a:extLst>
              <a:ext uri="{FF2B5EF4-FFF2-40B4-BE49-F238E27FC236}">
                <a16:creationId xmlns:a16="http://schemas.microsoft.com/office/drawing/2014/main" id="{F0E11E64-9092-41A4-86A1-9AD8AD8851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9875" y="113878"/>
            <a:ext cx="1050014" cy="1970064"/>
          </a:xfrm>
          <a:prstGeom prst="rect">
            <a:avLst/>
          </a:prstGeom>
        </p:spPr>
      </p:pic>
      <p:pic>
        <p:nvPicPr>
          <p:cNvPr id="21" name="Picture 20" descr="A black square with a white square in the middle&#10;&#10;Description automatically generated with low confidence">
            <a:extLst>
              <a:ext uri="{FF2B5EF4-FFF2-40B4-BE49-F238E27FC236}">
                <a16:creationId xmlns:a16="http://schemas.microsoft.com/office/drawing/2014/main" id="{76B18616-8C2C-D211-9148-B3473E64F1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730446" y="8936039"/>
            <a:ext cx="2084777" cy="2084777"/>
          </a:xfrm>
          <a:prstGeom prst="rect">
            <a:avLst/>
          </a:prstGeom>
        </p:spPr>
      </p:pic>
      <p:pic>
        <p:nvPicPr>
          <p:cNvPr id="23" name="Picture 22" descr="A picture containing text, screenshot, diagram, font&#10;&#10;Description automatically generated">
            <a:extLst>
              <a:ext uri="{FF2B5EF4-FFF2-40B4-BE49-F238E27FC236}">
                <a16:creationId xmlns:a16="http://schemas.microsoft.com/office/drawing/2014/main" id="{AD4041A1-CA74-AF4F-ABA6-AD3290F8ED6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869358" y="8680725"/>
            <a:ext cx="3004805" cy="2704324"/>
          </a:xfrm>
          <a:prstGeom prst="rect">
            <a:avLst/>
          </a:prstGeom>
        </p:spPr>
      </p:pic>
      <p:pic>
        <p:nvPicPr>
          <p:cNvPr id="25" name="Picture 24" descr="A picture containing text, screenshot, diagram, font&#10;&#10;Description automatically generated">
            <a:extLst>
              <a:ext uri="{FF2B5EF4-FFF2-40B4-BE49-F238E27FC236}">
                <a16:creationId xmlns:a16="http://schemas.microsoft.com/office/drawing/2014/main" id="{14D10498-4FC9-BF2E-B72F-68A18E0A823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482414" y="8643046"/>
            <a:ext cx="3004805" cy="2704324"/>
          </a:xfrm>
          <a:prstGeom prst="rect">
            <a:avLst/>
          </a:prstGeom>
        </p:spPr>
      </p:pic>
      <p:pic>
        <p:nvPicPr>
          <p:cNvPr id="27" name="Picture 26" descr="A black square with orange dots&#10;&#10;Description automatically generated with low confidence">
            <a:extLst>
              <a:ext uri="{FF2B5EF4-FFF2-40B4-BE49-F238E27FC236}">
                <a16:creationId xmlns:a16="http://schemas.microsoft.com/office/drawing/2014/main" id="{56566450-91BC-F7F2-9275-186B254F01C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3620055" y="5183818"/>
            <a:ext cx="2045864" cy="2045864"/>
          </a:xfrm>
          <a:prstGeom prst="rect">
            <a:avLst/>
          </a:prstGeom>
        </p:spPr>
      </p:pic>
      <p:pic>
        <p:nvPicPr>
          <p:cNvPr id="29" name="Picture 28" descr="A picture containing text, font, screenshot, diagram&#10;&#10;Description automatically generated">
            <a:extLst>
              <a:ext uri="{FF2B5EF4-FFF2-40B4-BE49-F238E27FC236}">
                <a16:creationId xmlns:a16="http://schemas.microsoft.com/office/drawing/2014/main" id="{E530B8CB-7167-A9F4-9F56-4E8EFA9712E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9670693" y="4759920"/>
            <a:ext cx="3004805" cy="2704324"/>
          </a:xfrm>
          <a:prstGeom prst="rect">
            <a:avLst/>
          </a:prstGeom>
        </p:spPr>
      </p:pic>
      <p:pic>
        <p:nvPicPr>
          <p:cNvPr id="31" name="Picture 30" descr="A picture containing text, screenshot, font, line&#10;&#10;Description automatically generated">
            <a:extLst>
              <a:ext uri="{FF2B5EF4-FFF2-40B4-BE49-F238E27FC236}">
                <a16:creationId xmlns:a16="http://schemas.microsoft.com/office/drawing/2014/main" id="{B3A60318-84B5-77C0-30E1-26D460009F2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6412333" y="4787818"/>
            <a:ext cx="3004805" cy="2704324"/>
          </a:xfrm>
          <a:prstGeom prst="rect">
            <a:avLst/>
          </a:prstGeom>
        </p:spPr>
      </p:pic>
      <p:sp>
        <p:nvSpPr>
          <p:cNvPr id="33" name="TextBox 32">
            <a:extLst>
              <a:ext uri="{FF2B5EF4-FFF2-40B4-BE49-F238E27FC236}">
                <a16:creationId xmlns:a16="http://schemas.microsoft.com/office/drawing/2014/main" id="{55040A2E-EF42-C7F0-2C69-EA3EE868BFF2}"/>
              </a:ext>
            </a:extLst>
          </p:cNvPr>
          <p:cNvSpPr txBox="1"/>
          <p:nvPr/>
        </p:nvSpPr>
        <p:spPr>
          <a:xfrm flipH="1">
            <a:off x="33741053" y="4680333"/>
            <a:ext cx="1867711" cy="369332"/>
          </a:xfrm>
          <a:prstGeom prst="rect">
            <a:avLst/>
          </a:prstGeom>
          <a:noFill/>
        </p:spPr>
        <p:txBody>
          <a:bodyPr wrap="square" rtlCol="0">
            <a:spAutoFit/>
          </a:bodyPr>
          <a:lstStyle/>
          <a:p>
            <a:r>
              <a:rPr lang="en-US" dirty="0"/>
              <a:t>Distributed food</a:t>
            </a:r>
          </a:p>
        </p:txBody>
      </p:sp>
      <p:sp>
        <p:nvSpPr>
          <p:cNvPr id="34" name="TextBox 33">
            <a:extLst>
              <a:ext uri="{FF2B5EF4-FFF2-40B4-BE49-F238E27FC236}">
                <a16:creationId xmlns:a16="http://schemas.microsoft.com/office/drawing/2014/main" id="{50FE5DD8-78A0-E6FC-1409-9E76656F1698}"/>
              </a:ext>
            </a:extLst>
          </p:cNvPr>
          <p:cNvSpPr txBox="1"/>
          <p:nvPr/>
        </p:nvSpPr>
        <p:spPr>
          <a:xfrm flipH="1">
            <a:off x="33947512" y="8492277"/>
            <a:ext cx="1892645" cy="369332"/>
          </a:xfrm>
          <a:prstGeom prst="rect">
            <a:avLst/>
          </a:prstGeom>
          <a:noFill/>
        </p:spPr>
        <p:txBody>
          <a:bodyPr wrap="square" rtlCol="0">
            <a:spAutoFit/>
          </a:bodyPr>
          <a:lstStyle/>
          <a:p>
            <a:r>
              <a:rPr lang="en-US" dirty="0"/>
              <a:t>Clustered food </a:t>
            </a:r>
          </a:p>
        </p:txBody>
      </p:sp>
      <p:sp>
        <p:nvSpPr>
          <p:cNvPr id="35" name="TextBox 34">
            <a:extLst>
              <a:ext uri="{FF2B5EF4-FFF2-40B4-BE49-F238E27FC236}">
                <a16:creationId xmlns:a16="http://schemas.microsoft.com/office/drawing/2014/main" id="{DB316D12-8D3F-D853-8A11-44F7FB7E07CA}"/>
              </a:ext>
            </a:extLst>
          </p:cNvPr>
          <p:cNvSpPr txBox="1"/>
          <p:nvPr/>
        </p:nvSpPr>
        <p:spPr>
          <a:xfrm flipH="1">
            <a:off x="36451246" y="3932225"/>
            <a:ext cx="3418112" cy="646331"/>
          </a:xfrm>
          <a:prstGeom prst="rect">
            <a:avLst/>
          </a:prstGeom>
          <a:noFill/>
        </p:spPr>
        <p:txBody>
          <a:bodyPr wrap="square" rtlCol="0">
            <a:spAutoFit/>
          </a:bodyPr>
          <a:lstStyle/>
          <a:p>
            <a:r>
              <a:rPr lang="en-US" dirty="0"/>
              <a:t>Communicators reach food rewards faster than ignorers.</a:t>
            </a:r>
          </a:p>
        </p:txBody>
      </p:sp>
      <p:sp>
        <p:nvSpPr>
          <p:cNvPr id="36" name="TextBox 35">
            <a:extLst>
              <a:ext uri="{FF2B5EF4-FFF2-40B4-BE49-F238E27FC236}">
                <a16:creationId xmlns:a16="http://schemas.microsoft.com/office/drawing/2014/main" id="{1713B958-81D8-11EF-B31B-ED1C1C8C91C4}"/>
              </a:ext>
            </a:extLst>
          </p:cNvPr>
          <p:cNvSpPr txBox="1"/>
          <p:nvPr/>
        </p:nvSpPr>
        <p:spPr>
          <a:xfrm flipH="1">
            <a:off x="40165587" y="3886058"/>
            <a:ext cx="3251254" cy="646331"/>
          </a:xfrm>
          <a:prstGeom prst="rect">
            <a:avLst/>
          </a:prstGeom>
          <a:noFill/>
        </p:spPr>
        <p:txBody>
          <a:bodyPr wrap="square" rtlCol="0">
            <a:spAutoFit/>
          </a:bodyPr>
          <a:lstStyle/>
          <a:p>
            <a:r>
              <a:rPr lang="en-US" dirty="0"/>
              <a:t>Fewer communicators fail to find food than ignorers.  </a:t>
            </a:r>
          </a:p>
        </p:txBody>
      </p:sp>
      <p:sp>
        <p:nvSpPr>
          <p:cNvPr id="38" name="TextBox 37">
            <a:extLst>
              <a:ext uri="{FF2B5EF4-FFF2-40B4-BE49-F238E27FC236}">
                <a16:creationId xmlns:a16="http://schemas.microsoft.com/office/drawing/2014/main" id="{898F1636-216D-A695-E69C-EE0C0639B360}"/>
              </a:ext>
            </a:extLst>
          </p:cNvPr>
          <p:cNvSpPr txBox="1"/>
          <p:nvPr/>
        </p:nvSpPr>
        <p:spPr>
          <a:xfrm flipH="1">
            <a:off x="33620054" y="11579602"/>
            <a:ext cx="9273281" cy="923330"/>
          </a:xfrm>
          <a:prstGeom prst="rect">
            <a:avLst/>
          </a:prstGeom>
          <a:noFill/>
        </p:spPr>
        <p:txBody>
          <a:bodyPr wrap="square" rtlCol="0">
            <a:spAutoFit/>
          </a:bodyPr>
          <a:lstStyle/>
          <a:p>
            <a:r>
              <a:rPr lang="en-US" dirty="0"/>
              <a:t>Inference questions for future work: </a:t>
            </a:r>
          </a:p>
          <a:p>
            <a:pPr marL="285750" indent="-285750">
              <a:buFont typeface="Arial" panose="020B0604020202020204" pitchFamily="34" charset="0"/>
              <a:buChar char="•"/>
            </a:pPr>
            <a:r>
              <a:rPr lang="en-US" dirty="0"/>
              <a:t>To what extent do the birds value information about rewards from other birds versus from their own experience? </a:t>
            </a:r>
          </a:p>
        </p:txBody>
      </p:sp>
      <p:sp>
        <p:nvSpPr>
          <p:cNvPr id="40" name="TextBox 39">
            <a:extLst>
              <a:ext uri="{FF2B5EF4-FFF2-40B4-BE49-F238E27FC236}">
                <a16:creationId xmlns:a16="http://schemas.microsoft.com/office/drawing/2014/main" id="{6A5D921F-2D73-2C1F-1559-E79C51768847}"/>
              </a:ext>
            </a:extLst>
          </p:cNvPr>
          <p:cNvSpPr txBox="1"/>
          <p:nvPr/>
        </p:nvSpPr>
        <p:spPr>
          <a:xfrm>
            <a:off x="33741053" y="7936332"/>
            <a:ext cx="21728533" cy="369332"/>
          </a:xfrm>
          <a:prstGeom prst="rect">
            <a:avLst/>
          </a:prstGeom>
          <a:noFill/>
        </p:spPr>
        <p:txBody>
          <a:bodyPr wrap="square">
            <a:spAutoFit/>
          </a:bodyPr>
          <a:lstStyle/>
          <a:p>
            <a:r>
              <a:rPr lang="en-US" dirty="0"/>
              <a:t>Benefit of communication as a strategy is more pronounced in clustered food environments. </a:t>
            </a:r>
          </a:p>
        </p:txBody>
      </p:sp>
      <p:pic>
        <p:nvPicPr>
          <p:cNvPr id="42" name="Picture 41" descr="A screenshot of a video game&#10;&#10;Description automatically generated with low confidence">
            <a:extLst>
              <a:ext uri="{FF2B5EF4-FFF2-40B4-BE49-F238E27FC236}">
                <a16:creationId xmlns:a16="http://schemas.microsoft.com/office/drawing/2014/main" id="{F27A5ABB-A139-F98D-5ABC-FB159E8B915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2908058" y="4454232"/>
            <a:ext cx="4136015" cy="4136015"/>
          </a:xfrm>
          <a:prstGeom prst="rect">
            <a:avLst/>
          </a:prstGeom>
        </p:spPr>
      </p:pic>
      <p:pic>
        <p:nvPicPr>
          <p:cNvPr id="45" name="Picture 44" descr="A screen shot of a graph&#10;&#10;Description automatically generated with low confidence">
            <a:extLst>
              <a:ext uri="{FF2B5EF4-FFF2-40B4-BE49-F238E27FC236}">
                <a16:creationId xmlns:a16="http://schemas.microsoft.com/office/drawing/2014/main" id="{07B15B4B-4ED2-C4C9-5603-82B4C39163AE}"/>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2966549" y="9882785"/>
            <a:ext cx="6368598" cy="6368598"/>
          </a:xfrm>
          <a:prstGeom prst="rect">
            <a:avLst/>
          </a:prstGeom>
        </p:spPr>
      </p:pic>
      <p:pic>
        <p:nvPicPr>
          <p:cNvPr id="12" name="Graphic 11">
            <a:extLst>
              <a:ext uri="{FF2B5EF4-FFF2-40B4-BE49-F238E27FC236}">
                <a16:creationId xmlns:a16="http://schemas.microsoft.com/office/drawing/2014/main" id="{D36BB6F6-B434-F5EB-D52E-B2580BB5CEA9}"/>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12483721" y="5887531"/>
            <a:ext cx="2086334" cy="1876597"/>
          </a:xfrm>
          <a:prstGeom prst="rect">
            <a:avLst/>
          </a:prstGeom>
        </p:spPr>
      </p:pic>
      <p:pic>
        <p:nvPicPr>
          <p:cNvPr id="20" name="Graphic 19">
            <a:extLst>
              <a:ext uri="{FF2B5EF4-FFF2-40B4-BE49-F238E27FC236}">
                <a16:creationId xmlns:a16="http://schemas.microsoft.com/office/drawing/2014/main" id="{C15EDDF4-6527-26BC-B65F-7A6AA087656A}"/>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14713758" y="5805091"/>
            <a:ext cx="2277104" cy="2048189"/>
          </a:xfrm>
          <a:prstGeom prst="rect">
            <a:avLst/>
          </a:prstGeom>
        </p:spPr>
      </p:pic>
      <p:pic>
        <p:nvPicPr>
          <p:cNvPr id="24" name="Graphic 23">
            <a:extLst>
              <a:ext uri="{FF2B5EF4-FFF2-40B4-BE49-F238E27FC236}">
                <a16:creationId xmlns:a16="http://schemas.microsoft.com/office/drawing/2014/main" id="{786264CF-09ED-8A0B-F885-02C439ACB04E}"/>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15247200" y="16855289"/>
            <a:ext cx="1800225" cy="1619250"/>
          </a:xfrm>
          <a:prstGeom prst="rect">
            <a:avLst/>
          </a:prstGeom>
        </p:spPr>
      </p:pic>
      <p:pic>
        <p:nvPicPr>
          <p:cNvPr id="28" name="Graphic 27">
            <a:extLst>
              <a:ext uri="{FF2B5EF4-FFF2-40B4-BE49-F238E27FC236}">
                <a16:creationId xmlns:a16="http://schemas.microsoft.com/office/drawing/2014/main" id="{55BC9614-EC17-6C01-FAF7-28AC3EC11B0A}"/>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17262994" y="5816967"/>
            <a:ext cx="2266235" cy="2038412"/>
          </a:xfrm>
          <a:prstGeom prst="rect">
            <a:avLst/>
          </a:prstGeom>
        </p:spPr>
      </p:pic>
      <p:pic>
        <p:nvPicPr>
          <p:cNvPr id="32" name="Graphic 31">
            <a:extLst>
              <a:ext uri="{FF2B5EF4-FFF2-40B4-BE49-F238E27FC236}">
                <a16:creationId xmlns:a16="http://schemas.microsoft.com/office/drawing/2014/main" id="{E6A412E4-8506-3AFB-0AF2-9D9F759DE01B}"/>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18096473" y="16855289"/>
            <a:ext cx="1800225" cy="1619250"/>
          </a:xfrm>
          <a:prstGeom prst="rect">
            <a:avLst/>
          </a:prstGeom>
        </p:spPr>
      </p:pic>
      <p:pic>
        <p:nvPicPr>
          <p:cNvPr id="39" name="Graphic 38">
            <a:extLst>
              <a:ext uri="{FF2B5EF4-FFF2-40B4-BE49-F238E27FC236}">
                <a16:creationId xmlns:a16="http://schemas.microsoft.com/office/drawing/2014/main" id="{0DAF0E01-61E9-EE3B-E356-BA944B2AC77D}"/>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12483461" y="16812552"/>
            <a:ext cx="1800225" cy="1619250"/>
          </a:xfrm>
          <a:prstGeom prst="rect">
            <a:avLst/>
          </a:prstGeom>
        </p:spPr>
      </p:pic>
      <mc:AlternateContent xmlns:mc="http://schemas.openxmlformats.org/markup-compatibility/2006">
        <mc:Choice xmlns:a14="http://schemas.microsoft.com/office/drawing/2010/main" Requires="a14">
          <p:sp>
            <p:nvSpPr>
              <p:cNvPr id="44" name="TextBox 43">
                <a:extLst>
                  <a:ext uri="{FF2B5EF4-FFF2-40B4-BE49-F238E27FC236}">
                    <a16:creationId xmlns:a16="http://schemas.microsoft.com/office/drawing/2014/main" id="{477EAC34-82A2-BADD-A338-7A68965FBFE2}"/>
                  </a:ext>
                </a:extLst>
              </p:cNvPr>
              <p:cNvSpPr txBox="1"/>
              <p:nvPr/>
            </p:nvSpPr>
            <p:spPr>
              <a:xfrm>
                <a:off x="27276357" y="10515600"/>
                <a:ext cx="2039084" cy="276999"/>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a:fld id="{825F15A7-03F4-43D7-82C5-3E23DA2F108C}" type="mathplaceholder">
                        <a:rPr lang="en-US" i="1" smtClean="0">
                          <a:latin typeface="Cambria Math" panose="02040503050406030204" pitchFamily="18" charset="0"/>
                        </a:rPr>
                        <a:t>Type equation here.</a:t>
                      </a:fld>
                    </m:oMath>
                  </m:oMathPara>
                </a14:m>
                <a:endParaRPr lang="en-US" dirty="0"/>
              </a:p>
            </p:txBody>
          </p:sp>
        </mc:Choice>
        <mc:Fallback>
          <p:sp>
            <p:nvSpPr>
              <p:cNvPr id="44" name="TextBox 43">
                <a:extLst>
                  <a:ext uri="{FF2B5EF4-FFF2-40B4-BE49-F238E27FC236}">
                    <a16:creationId xmlns:a16="http://schemas.microsoft.com/office/drawing/2014/main" id="{477EAC34-82A2-BADD-A338-7A68965FBFE2}"/>
                  </a:ext>
                </a:extLst>
              </p:cNvPr>
              <p:cNvSpPr txBox="1">
                <a:spLocks noRot="1" noChangeAspect="1" noMove="1" noResize="1" noEditPoints="1" noAdjustHandles="1" noChangeArrowheads="1" noChangeShapeType="1" noTextEdit="1"/>
              </p:cNvSpPr>
              <p:nvPr/>
            </p:nvSpPr>
            <p:spPr>
              <a:xfrm>
                <a:off x="27276357" y="10515600"/>
                <a:ext cx="2039084" cy="276999"/>
              </a:xfrm>
              <a:prstGeom prst="rect">
                <a:avLst/>
              </a:prstGeom>
              <a:blipFill>
                <a:blip r:embed="rId24"/>
                <a:stretch>
                  <a:fillRect l="-2687" r="-2090" b="-35556"/>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6" name="TextBox 45">
                <a:extLst>
                  <a:ext uri="{FF2B5EF4-FFF2-40B4-BE49-F238E27FC236}">
                    <a16:creationId xmlns:a16="http://schemas.microsoft.com/office/drawing/2014/main" id="{C306B46E-5EC6-D3CC-D002-3E94925E49EF}"/>
                  </a:ext>
                </a:extLst>
              </p:cNvPr>
              <p:cNvSpPr txBox="1"/>
              <p:nvPr/>
            </p:nvSpPr>
            <p:spPr>
              <a:xfrm>
                <a:off x="13235761" y="4778093"/>
                <a:ext cx="446225" cy="799130"/>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en-US" sz="4000" i="1">
                              <a:latin typeface="Cambria Math" panose="02040503050406030204" pitchFamily="18" charset="0"/>
                            </a:rPr>
                          </m:ctrlPr>
                        </m:sSubPr>
                        <m:e>
                          <m:acc>
                            <m:accPr>
                              <m:chr m:val="⃑"/>
                              <m:ctrlPr>
                                <a:rPr lang="en-US" sz="4000" i="1">
                                  <a:latin typeface="Cambria Math" panose="02040503050406030204" pitchFamily="18" charset="0"/>
                                </a:rPr>
                              </m:ctrlPr>
                            </m:accPr>
                            <m:e>
                              <m:r>
                                <a:rPr lang="en-US" sz="4000" i="1">
                                  <a:latin typeface="Cambria Math" panose="02040503050406030204" pitchFamily="18" charset="0"/>
                                </a:rPr>
                                <m:t>𝜙</m:t>
                              </m:r>
                            </m:e>
                          </m:acc>
                        </m:e>
                        <m:sub>
                          <m:r>
                            <a:rPr lang="en-US" sz="4000" i="1">
                              <a:latin typeface="Cambria Math" panose="02040503050406030204" pitchFamily="18" charset="0"/>
                            </a:rPr>
                            <m:t>𝑠</m:t>
                          </m:r>
                        </m:sub>
                      </m:sSub>
                    </m:oMath>
                  </m:oMathPara>
                </a14:m>
                <a:endParaRPr lang="en-US" dirty="0"/>
              </a:p>
            </p:txBody>
          </p:sp>
        </mc:Choice>
        <mc:Fallback>
          <p:sp>
            <p:nvSpPr>
              <p:cNvPr id="46" name="TextBox 45">
                <a:extLst>
                  <a:ext uri="{FF2B5EF4-FFF2-40B4-BE49-F238E27FC236}">
                    <a16:creationId xmlns:a16="http://schemas.microsoft.com/office/drawing/2014/main" id="{C306B46E-5EC6-D3CC-D002-3E94925E49EF}"/>
                  </a:ext>
                </a:extLst>
              </p:cNvPr>
              <p:cNvSpPr txBox="1">
                <a:spLocks noRot="1" noChangeAspect="1" noMove="1" noResize="1" noEditPoints="1" noAdjustHandles="1" noChangeArrowheads="1" noChangeShapeType="1" noTextEdit="1"/>
              </p:cNvSpPr>
              <p:nvPr/>
            </p:nvSpPr>
            <p:spPr>
              <a:xfrm>
                <a:off x="13235761" y="4778093"/>
                <a:ext cx="446225" cy="799130"/>
              </a:xfrm>
              <a:prstGeom prst="rect">
                <a:avLst/>
              </a:prstGeom>
              <a:blipFill>
                <a:blip r:embed="rId25"/>
                <a:stretch>
                  <a:fillRect r="-32877"/>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8" name="TextBox 47">
                <a:extLst>
                  <a:ext uri="{FF2B5EF4-FFF2-40B4-BE49-F238E27FC236}">
                    <a16:creationId xmlns:a16="http://schemas.microsoft.com/office/drawing/2014/main" id="{ABB6D077-CE45-6697-FCF9-50B25E2B0195}"/>
                  </a:ext>
                </a:extLst>
              </p:cNvPr>
              <p:cNvSpPr txBox="1"/>
              <p:nvPr/>
            </p:nvSpPr>
            <p:spPr>
              <a:xfrm>
                <a:off x="15172081" y="4769295"/>
                <a:ext cx="1167607" cy="799130"/>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en-US" sz="4000" i="1" smtClean="0">
                              <a:latin typeface="Cambria Math" panose="02040503050406030204" pitchFamily="18" charset="0"/>
                            </a:rPr>
                          </m:ctrlPr>
                        </m:sSubPr>
                        <m:e>
                          <m:r>
                            <a:rPr lang="en-US" sz="4000" b="0" i="1" smtClean="0">
                              <a:latin typeface="Cambria Math" panose="02040503050406030204" pitchFamily="18" charset="0"/>
                            </a:rPr>
                            <m:t>𝑀</m:t>
                          </m:r>
                          <m:acc>
                            <m:accPr>
                              <m:chr m:val="⃑"/>
                              <m:ctrlPr>
                                <a:rPr lang="en-US" sz="4000" i="1">
                                  <a:latin typeface="Cambria Math" panose="02040503050406030204" pitchFamily="18" charset="0"/>
                                </a:rPr>
                              </m:ctrlPr>
                            </m:accPr>
                            <m:e>
                              <m:r>
                                <a:rPr lang="en-US" sz="4000" i="1">
                                  <a:latin typeface="Cambria Math" panose="02040503050406030204" pitchFamily="18" charset="0"/>
                                </a:rPr>
                                <m:t>𝜙</m:t>
                              </m:r>
                            </m:e>
                          </m:acc>
                        </m:e>
                        <m:sub>
                          <m:r>
                            <a:rPr lang="en-US" sz="4000" i="1">
                              <a:latin typeface="Cambria Math" panose="02040503050406030204" pitchFamily="18" charset="0"/>
                            </a:rPr>
                            <m:t>𝑠</m:t>
                          </m:r>
                        </m:sub>
                      </m:sSub>
                    </m:oMath>
                  </m:oMathPara>
                </a14:m>
                <a:endParaRPr lang="en-US" dirty="0"/>
              </a:p>
            </p:txBody>
          </p:sp>
        </mc:Choice>
        <mc:Fallback>
          <p:sp>
            <p:nvSpPr>
              <p:cNvPr id="48" name="TextBox 47">
                <a:extLst>
                  <a:ext uri="{FF2B5EF4-FFF2-40B4-BE49-F238E27FC236}">
                    <a16:creationId xmlns:a16="http://schemas.microsoft.com/office/drawing/2014/main" id="{ABB6D077-CE45-6697-FCF9-50B25E2B0195}"/>
                  </a:ext>
                </a:extLst>
              </p:cNvPr>
              <p:cNvSpPr txBox="1">
                <a:spLocks noRot="1" noChangeAspect="1" noMove="1" noResize="1" noEditPoints="1" noAdjustHandles="1" noChangeArrowheads="1" noChangeShapeType="1" noTextEdit="1"/>
              </p:cNvSpPr>
              <p:nvPr/>
            </p:nvSpPr>
            <p:spPr>
              <a:xfrm>
                <a:off x="15172081" y="4769295"/>
                <a:ext cx="1167607" cy="799130"/>
              </a:xfrm>
              <a:prstGeom prst="rect">
                <a:avLst/>
              </a:prstGeom>
              <a:blipFill>
                <a:blip r:embed="rId26"/>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9" name="TextBox 48">
                <a:extLst>
                  <a:ext uri="{FF2B5EF4-FFF2-40B4-BE49-F238E27FC236}">
                    <a16:creationId xmlns:a16="http://schemas.microsoft.com/office/drawing/2014/main" id="{FF29D4B4-656C-C501-AB78-7BA65B671369}"/>
                  </a:ext>
                </a:extLst>
              </p:cNvPr>
              <p:cNvSpPr txBox="1"/>
              <p:nvPr/>
            </p:nvSpPr>
            <p:spPr>
              <a:xfrm>
                <a:off x="17509956" y="4769295"/>
                <a:ext cx="1167607" cy="799130"/>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en-US" sz="4000" i="1" smtClean="0">
                              <a:latin typeface="Cambria Math" panose="02040503050406030204" pitchFamily="18" charset="0"/>
                            </a:rPr>
                          </m:ctrlPr>
                        </m:sSubPr>
                        <m:e>
                          <m:sSup>
                            <m:sSupPr>
                              <m:ctrlPr>
                                <a:rPr lang="en-US" sz="4000" b="0" i="1" smtClean="0">
                                  <a:latin typeface="Cambria Math" panose="02040503050406030204" pitchFamily="18" charset="0"/>
                                </a:rPr>
                              </m:ctrlPr>
                            </m:sSupPr>
                            <m:e>
                              <m:r>
                                <a:rPr lang="en-US" sz="4000" b="0" i="1" smtClean="0">
                                  <a:latin typeface="Cambria Math" panose="02040503050406030204" pitchFamily="18" charset="0"/>
                                </a:rPr>
                                <m:t>𝑤</m:t>
                              </m:r>
                            </m:e>
                            <m:sup>
                              <m:r>
                                <a:rPr lang="en-US" sz="4000" b="0" i="1" smtClean="0">
                                  <a:latin typeface="Cambria Math" panose="02040503050406030204" pitchFamily="18" charset="0"/>
                                </a:rPr>
                                <m:t>𝑇</m:t>
                              </m:r>
                            </m:sup>
                          </m:sSup>
                          <m:r>
                            <a:rPr lang="en-US" sz="4000" b="0" i="1" smtClean="0">
                              <a:latin typeface="Cambria Math" panose="02040503050406030204" pitchFamily="18" charset="0"/>
                            </a:rPr>
                            <m:t>𝑀</m:t>
                          </m:r>
                          <m:acc>
                            <m:accPr>
                              <m:chr m:val="⃑"/>
                              <m:ctrlPr>
                                <a:rPr lang="en-US" sz="4000" i="1">
                                  <a:latin typeface="Cambria Math" panose="02040503050406030204" pitchFamily="18" charset="0"/>
                                </a:rPr>
                              </m:ctrlPr>
                            </m:accPr>
                            <m:e>
                              <m:r>
                                <a:rPr lang="en-US" sz="4000" i="1">
                                  <a:latin typeface="Cambria Math" panose="02040503050406030204" pitchFamily="18" charset="0"/>
                                </a:rPr>
                                <m:t>𝜙</m:t>
                              </m:r>
                            </m:e>
                          </m:acc>
                        </m:e>
                        <m:sub>
                          <m:r>
                            <a:rPr lang="en-US" sz="4000" i="1">
                              <a:latin typeface="Cambria Math" panose="02040503050406030204" pitchFamily="18" charset="0"/>
                            </a:rPr>
                            <m:t>𝑠</m:t>
                          </m:r>
                        </m:sub>
                      </m:sSub>
                    </m:oMath>
                  </m:oMathPara>
                </a14:m>
                <a:endParaRPr lang="en-US" dirty="0"/>
              </a:p>
            </p:txBody>
          </p:sp>
        </mc:Choice>
        <mc:Fallback>
          <p:sp>
            <p:nvSpPr>
              <p:cNvPr id="49" name="TextBox 48">
                <a:extLst>
                  <a:ext uri="{FF2B5EF4-FFF2-40B4-BE49-F238E27FC236}">
                    <a16:creationId xmlns:a16="http://schemas.microsoft.com/office/drawing/2014/main" id="{FF29D4B4-656C-C501-AB78-7BA65B671369}"/>
                  </a:ext>
                </a:extLst>
              </p:cNvPr>
              <p:cNvSpPr txBox="1">
                <a:spLocks noRot="1" noChangeAspect="1" noMove="1" noResize="1" noEditPoints="1" noAdjustHandles="1" noChangeArrowheads="1" noChangeShapeType="1" noTextEdit="1"/>
              </p:cNvSpPr>
              <p:nvPr/>
            </p:nvSpPr>
            <p:spPr>
              <a:xfrm>
                <a:off x="17509956" y="4769295"/>
                <a:ext cx="1167607" cy="799130"/>
              </a:xfrm>
              <a:prstGeom prst="rect">
                <a:avLst/>
              </a:prstGeom>
              <a:blipFill>
                <a:blip r:embed="rId27"/>
                <a:stretch>
                  <a:fillRect r="-45833"/>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50" name="TextBox 49">
                <a:extLst>
                  <a:ext uri="{FF2B5EF4-FFF2-40B4-BE49-F238E27FC236}">
                    <a16:creationId xmlns:a16="http://schemas.microsoft.com/office/drawing/2014/main" id="{C8E692D6-78A5-F4E5-96C5-E38AC12A26BD}"/>
                  </a:ext>
                </a:extLst>
              </p:cNvPr>
              <p:cNvSpPr txBox="1"/>
              <p:nvPr/>
            </p:nvSpPr>
            <p:spPr>
              <a:xfrm>
                <a:off x="17703872" y="5568274"/>
                <a:ext cx="1325171" cy="407099"/>
              </a:xfrm>
              <a:prstGeom prst="rect">
                <a:avLst/>
              </a:prstGeom>
              <a:noFill/>
            </p:spPr>
            <p:txBody>
              <a:bodyPr wrap="none" rtlCol="0">
                <a:spAutoFit/>
              </a:bodyPr>
              <a:lstStyle/>
              <a:p>
                <a:r>
                  <a:rPr lang="en-US" dirty="0"/>
                  <a:t>for each </a:t>
                </a:r>
                <a14:m>
                  <m:oMath xmlns:m="http://schemas.openxmlformats.org/officeDocument/2006/math">
                    <m:acc>
                      <m:accPr>
                        <m:chr m:val="⃑"/>
                        <m:ctrlPr>
                          <a:rPr lang="en-US" b="0" i="1" smtClean="0">
                            <a:latin typeface="Cambria Math" panose="02040503050406030204" pitchFamily="18" charset="0"/>
                          </a:rPr>
                        </m:ctrlPr>
                      </m:accPr>
                      <m:e>
                        <m:sSub>
                          <m:sSubPr>
                            <m:ctrlPr>
                              <a:rPr lang="en-US" b="0" i="1" smtClean="0">
                                <a:latin typeface="Cambria Math" panose="02040503050406030204" pitchFamily="18" charset="0"/>
                              </a:rPr>
                            </m:ctrlPr>
                          </m:sSubPr>
                          <m:e>
                            <m:r>
                              <a:rPr lang="en-US" i="1">
                                <a:latin typeface="Cambria Math" panose="02040503050406030204" pitchFamily="18" charset="0"/>
                              </a:rPr>
                              <m:t>𝜙</m:t>
                            </m:r>
                          </m:e>
                          <m:sub>
                            <m:r>
                              <a:rPr lang="en-US" b="0" i="1" smtClean="0">
                                <a:latin typeface="Cambria Math" panose="02040503050406030204" pitchFamily="18" charset="0"/>
                              </a:rPr>
                              <m:t>𝑠</m:t>
                            </m:r>
                          </m:sub>
                        </m:sSub>
                      </m:e>
                    </m:acc>
                  </m:oMath>
                </a14:m>
                <a:endParaRPr lang="en-US" dirty="0"/>
              </a:p>
            </p:txBody>
          </p:sp>
        </mc:Choice>
        <mc:Fallback>
          <p:sp>
            <p:nvSpPr>
              <p:cNvPr id="50" name="TextBox 49">
                <a:extLst>
                  <a:ext uri="{FF2B5EF4-FFF2-40B4-BE49-F238E27FC236}">
                    <a16:creationId xmlns:a16="http://schemas.microsoft.com/office/drawing/2014/main" id="{C8E692D6-78A5-F4E5-96C5-E38AC12A26BD}"/>
                  </a:ext>
                </a:extLst>
              </p:cNvPr>
              <p:cNvSpPr txBox="1">
                <a:spLocks noRot="1" noChangeAspect="1" noMove="1" noResize="1" noEditPoints="1" noAdjustHandles="1" noChangeArrowheads="1" noChangeShapeType="1" noTextEdit="1"/>
              </p:cNvSpPr>
              <p:nvPr/>
            </p:nvSpPr>
            <p:spPr>
              <a:xfrm>
                <a:off x="17703872" y="5568274"/>
                <a:ext cx="1325171" cy="407099"/>
              </a:xfrm>
              <a:prstGeom prst="rect">
                <a:avLst/>
              </a:prstGeom>
              <a:blipFill>
                <a:blip r:embed="rId28"/>
                <a:stretch>
                  <a:fillRect l="-3670" b="-23881"/>
                </a:stretch>
              </a:blipFill>
            </p:spPr>
            <p:txBody>
              <a:bodyPr/>
              <a:lstStyle/>
              <a:p>
                <a:r>
                  <a:rPr lang="en-US">
                    <a:noFill/>
                  </a:rPr>
                  <a:t> </a:t>
                </a:r>
              </a:p>
            </p:txBody>
          </p:sp>
        </mc:Fallback>
      </mc:AlternateContent>
      <p:pic>
        <p:nvPicPr>
          <p:cNvPr id="53" name="Graphic 52">
            <a:extLst>
              <a:ext uri="{FF2B5EF4-FFF2-40B4-BE49-F238E27FC236}">
                <a16:creationId xmlns:a16="http://schemas.microsoft.com/office/drawing/2014/main" id="{2CFC4B33-BD98-3F16-8609-612915EE871F}"/>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19758991" y="5861610"/>
            <a:ext cx="2086334" cy="1876597"/>
          </a:xfrm>
          <a:prstGeom prst="rect">
            <a:avLst/>
          </a:prstGeom>
        </p:spPr>
      </p:pic>
      <mc:AlternateContent xmlns:mc="http://schemas.openxmlformats.org/markup-compatibility/2006">
        <mc:Choice xmlns:a14="http://schemas.microsoft.com/office/drawing/2010/main" Requires="a14">
          <p:sp>
            <p:nvSpPr>
              <p:cNvPr id="54" name="TextBox 53">
                <a:extLst>
                  <a:ext uri="{FF2B5EF4-FFF2-40B4-BE49-F238E27FC236}">
                    <a16:creationId xmlns:a16="http://schemas.microsoft.com/office/drawing/2014/main" id="{8ADAEF85-6DA6-41CF-1B27-46C1A4C027D8}"/>
                  </a:ext>
                </a:extLst>
              </p:cNvPr>
              <p:cNvSpPr txBox="1"/>
              <p:nvPr/>
            </p:nvSpPr>
            <p:spPr>
              <a:xfrm>
                <a:off x="20273225" y="4860388"/>
                <a:ext cx="1167607" cy="707886"/>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p>
                        <m:sSupPr>
                          <m:ctrlPr>
                            <a:rPr lang="en-US" sz="4000" b="0" i="1" smtClean="0">
                              <a:latin typeface="Cambria Math" panose="02040503050406030204" pitchFamily="18" charset="0"/>
                            </a:rPr>
                          </m:ctrlPr>
                        </m:sSupPr>
                        <m:e>
                          <m:r>
                            <a:rPr lang="en-US" sz="4000" i="1" smtClean="0">
                              <a:latin typeface="Cambria Math" panose="02040503050406030204" pitchFamily="18" charset="0"/>
                            </a:rPr>
                            <m:t>𝐴</m:t>
                          </m:r>
                        </m:e>
                        <m:sup>
                          <m:r>
                            <a:rPr lang="en-US" sz="4000" b="0" i="1" smtClean="0">
                              <a:latin typeface="Cambria Math" panose="02040503050406030204" pitchFamily="18" charset="0"/>
                            </a:rPr>
                            <m:t>𝑐𝑜𝑔</m:t>
                          </m:r>
                        </m:sup>
                      </m:sSup>
                    </m:oMath>
                  </m:oMathPara>
                </a14:m>
                <a:endParaRPr lang="en-US" dirty="0"/>
              </a:p>
            </p:txBody>
          </p:sp>
        </mc:Choice>
        <mc:Fallback>
          <p:sp>
            <p:nvSpPr>
              <p:cNvPr id="54" name="TextBox 53">
                <a:extLst>
                  <a:ext uri="{FF2B5EF4-FFF2-40B4-BE49-F238E27FC236}">
                    <a16:creationId xmlns:a16="http://schemas.microsoft.com/office/drawing/2014/main" id="{8ADAEF85-6DA6-41CF-1B27-46C1A4C027D8}"/>
                  </a:ext>
                </a:extLst>
              </p:cNvPr>
              <p:cNvSpPr txBox="1">
                <a:spLocks noRot="1" noChangeAspect="1" noMove="1" noResize="1" noEditPoints="1" noAdjustHandles="1" noChangeArrowheads="1" noChangeShapeType="1" noTextEdit="1"/>
              </p:cNvSpPr>
              <p:nvPr/>
            </p:nvSpPr>
            <p:spPr>
              <a:xfrm>
                <a:off x="20273225" y="4860388"/>
                <a:ext cx="1167607" cy="707886"/>
              </a:xfrm>
              <a:prstGeom prst="rect">
                <a:avLst/>
              </a:prstGeom>
              <a:blipFill>
                <a:blip r:embed="rId29"/>
                <a:stretch>
                  <a:fillRect/>
                </a:stretch>
              </a:blipFill>
            </p:spPr>
            <p:txBody>
              <a:bodyPr/>
              <a:lstStyle/>
              <a:p>
                <a:r>
                  <a:rPr lang="en-US">
                    <a:noFill/>
                  </a:rPr>
                  <a:t> </a:t>
                </a:r>
              </a:p>
            </p:txBody>
          </p:sp>
        </mc:Fallback>
      </mc:AlternateContent>
      <p:sp>
        <p:nvSpPr>
          <p:cNvPr id="55" name="TextBox 54">
            <a:extLst>
              <a:ext uri="{FF2B5EF4-FFF2-40B4-BE49-F238E27FC236}">
                <a16:creationId xmlns:a16="http://schemas.microsoft.com/office/drawing/2014/main" id="{58496555-C620-F06A-D2FF-FBD3630376C5}"/>
              </a:ext>
            </a:extLst>
          </p:cNvPr>
          <p:cNvSpPr txBox="1"/>
          <p:nvPr/>
        </p:nvSpPr>
        <p:spPr>
          <a:xfrm>
            <a:off x="12958755" y="4152638"/>
            <a:ext cx="1338828" cy="646331"/>
          </a:xfrm>
          <a:prstGeom prst="rect">
            <a:avLst/>
          </a:prstGeom>
          <a:noFill/>
        </p:spPr>
        <p:txBody>
          <a:bodyPr wrap="none" rtlCol="0">
            <a:spAutoFit/>
          </a:bodyPr>
          <a:lstStyle/>
          <a:p>
            <a:pPr algn="ctr"/>
            <a:r>
              <a:rPr lang="en-US" dirty="0"/>
              <a:t>State</a:t>
            </a:r>
          </a:p>
          <a:p>
            <a:pPr algn="ctr"/>
            <a:r>
              <a:rPr lang="en-US" dirty="0"/>
              <a:t>(perceived)</a:t>
            </a:r>
          </a:p>
        </p:txBody>
      </p:sp>
      <p:sp>
        <p:nvSpPr>
          <p:cNvPr id="56" name="TextBox 55">
            <a:extLst>
              <a:ext uri="{FF2B5EF4-FFF2-40B4-BE49-F238E27FC236}">
                <a16:creationId xmlns:a16="http://schemas.microsoft.com/office/drawing/2014/main" id="{675B74CF-9528-7ACD-DFE7-7CED2E350E11}"/>
              </a:ext>
            </a:extLst>
          </p:cNvPr>
          <p:cNvSpPr txBox="1"/>
          <p:nvPr/>
        </p:nvSpPr>
        <p:spPr>
          <a:xfrm>
            <a:off x="14921117" y="4152638"/>
            <a:ext cx="1719151" cy="646331"/>
          </a:xfrm>
          <a:prstGeom prst="rect">
            <a:avLst/>
          </a:prstGeom>
          <a:noFill/>
        </p:spPr>
        <p:txBody>
          <a:bodyPr wrap="square" rtlCol="0">
            <a:spAutoFit/>
          </a:bodyPr>
          <a:lstStyle/>
          <a:p>
            <a:r>
              <a:rPr lang="en-US" dirty="0"/>
              <a:t>Predictive SR representation</a:t>
            </a:r>
          </a:p>
        </p:txBody>
      </p:sp>
      <p:sp>
        <p:nvSpPr>
          <p:cNvPr id="57" name="TextBox 56">
            <a:extLst>
              <a:ext uri="{FF2B5EF4-FFF2-40B4-BE49-F238E27FC236}">
                <a16:creationId xmlns:a16="http://schemas.microsoft.com/office/drawing/2014/main" id="{E4B59678-1B6D-3F5D-2308-21F425B91607}"/>
              </a:ext>
            </a:extLst>
          </p:cNvPr>
          <p:cNvSpPr txBox="1"/>
          <p:nvPr/>
        </p:nvSpPr>
        <p:spPr>
          <a:xfrm>
            <a:off x="17789428" y="4152638"/>
            <a:ext cx="757451" cy="369332"/>
          </a:xfrm>
          <a:prstGeom prst="rect">
            <a:avLst/>
          </a:prstGeom>
          <a:noFill/>
        </p:spPr>
        <p:txBody>
          <a:bodyPr wrap="none" rtlCol="0">
            <a:spAutoFit/>
          </a:bodyPr>
          <a:lstStyle/>
          <a:p>
            <a:r>
              <a:rPr lang="en-US" dirty="0"/>
              <a:t>Value</a:t>
            </a:r>
          </a:p>
        </p:txBody>
      </p:sp>
      <p:sp>
        <p:nvSpPr>
          <p:cNvPr id="58" name="TextBox 57">
            <a:extLst>
              <a:ext uri="{FF2B5EF4-FFF2-40B4-BE49-F238E27FC236}">
                <a16:creationId xmlns:a16="http://schemas.microsoft.com/office/drawing/2014/main" id="{379810EC-B8B0-057D-166D-88730FC0C830}"/>
              </a:ext>
            </a:extLst>
          </p:cNvPr>
          <p:cNvSpPr txBox="1"/>
          <p:nvPr/>
        </p:nvSpPr>
        <p:spPr>
          <a:xfrm>
            <a:off x="20459602" y="4152638"/>
            <a:ext cx="825867" cy="369332"/>
          </a:xfrm>
          <a:prstGeom prst="rect">
            <a:avLst/>
          </a:prstGeom>
          <a:noFill/>
        </p:spPr>
        <p:txBody>
          <a:bodyPr wrap="none" rtlCol="0">
            <a:spAutoFit/>
          </a:bodyPr>
          <a:lstStyle/>
          <a:p>
            <a:r>
              <a:rPr lang="en-US" dirty="0"/>
              <a:t>Action</a:t>
            </a:r>
          </a:p>
        </p:txBody>
      </p:sp>
      <p:cxnSp>
        <p:nvCxnSpPr>
          <p:cNvPr id="60" name="Straight Arrow Connector 59">
            <a:extLst>
              <a:ext uri="{FF2B5EF4-FFF2-40B4-BE49-F238E27FC236}">
                <a16:creationId xmlns:a16="http://schemas.microsoft.com/office/drawing/2014/main" id="{5D482725-785E-CF5E-D57A-D1E540E9F00F}"/>
              </a:ext>
            </a:extLst>
          </p:cNvPr>
          <p:cNvCxnSpPr/>
          <p:nvPr/>
        </p:nvCxnSpPr>
        <p:spPr>
          <a:xfrm>
            <a:off x="14136387" y="5282751"/>
            <a:ext cx="75572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D7E860EA-5478-E788-D09F-FE70FE9FEC8A}"/>
              </a:ext>
            </a:extLst>
          </p:cNvPr>
          <p:cNvCxnSpPr/>
          <p:nvPr/>
        </p:nvCxnSpPr>
        <p:spPr>
          <a:xfrm>
            <a:off x="16533997" y="5250796"/>
            <a:ext cx="75572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ADEA3C4A-E714-9EA4-4809-5F8F4860B292}"/>
              </a:ext>
            </a:extLst>
          </p:cNvPr>
          <p:cNvCxnSpPr/>
          <p:nvPr/>
        </p:nvCxnSpPr>
        <p:spPr>
          <a:xfrm>
            <a:off x="19323981" y="5167521"/>
            <a:ext cx="75572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63" name="TextBox 62">
                <a:extLst>
                  <a:ext uri="{FF2B5EF4-FFF2-40B4-BE49-F238E27FC236}">
                    <a16:creationId xmlns:a16="http://schemas.microsoft.com/office/drawing/2014/main" id="{54A8185B-AD73-5631-2C35-E360A7D25012}"/>
                  </a:ext>
                </a:extLst>
              </p:cNvPr>
              <p:cNvSpPr txBox="1"/>
              <p:nvPr/>
            </p:nvSpPr>
            <p:spPr>
              <a:xfrm>
                <a:off x="14134897" y="4818731"/>
                <a:ext cx="748923" cy="369332"/>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2</m:t>
                          </m:r>
                        </m:sub>
                      </m:sSub>
                      <m:r>
                        <a:rPr lang="en-US" b="0" i="1" smtClean="0">
                          <a:latin typeface="Cambria Math" panose="02040503050406030204" pitchFamily="18" charset="0"/>
                        </a:rPr>
                        <m:t>( )</m:t>
                      </m:r>
                    </m:oMath>
                  </m:oMathPara>
                </a14:m>
                <a:endParaRPr lang="en-US" dirty="0"/>
              </a:p>
            </p:txBody>
          </p:sp>
        </mc:Choice>
        <mc:Fallback>
          <p:sp>
            <p:nvSpPr>
              <p:cNvPr id="63" name="TextBox 62">
                <a:extLst>
                  <a:ext uri="{FF2B5EF4-FFF2-40B4-BE49-F238E27FC236}">
                    <a16:creationId xmlns:a16="http://schemas.microsoft.com/office/drawing/2014/main" id="{54A8185B-AD73-5631-2C35-E360A7D25012}"/>
                  </a:ext>
                </a:extLst>
              </p:cNvPr>
              <p:cNvSpPr txBox="1">
                <a:spLocks noRot="1" noChangeAspect="1" noMove="1" noResize="1" noEditPoints="1" noAdjustHandles="1" noChangeArrowheads="1" noChangeShapeType="1" noTextEdit="1"/>
              </p:cNvSpPr>
              <p:nvPr/>
            </p:nvSpPr>
            <p:spPr>
              <a:xfrm>
                <a:off x="14134897" y="4818731"/>
                <a:ext cx="748923" cy="369332"/>
              </a:xfrm>
              <a:prstGeom prst="rect">
                <a:avLst/>
              </a:prstGeom>
              <a:blipFill>
                <a:blip r:embed="rId30"/>
                <a:stretch>
                  <a:fillRect b="-14754"/>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64" name="TextBox 63">
                <a:extLst>
                  <a:ext uri="{FF2B5EF4-FFF2-40B4-BE49-F238E27FC236}">
                    <a16:creationId xmlns:a16="http://schemas.microsoft.com/office/drawing/2014/main" id="{CF746308-BF1E-F5CE-A447-0E026F9D373F}"/>
                  </a:ext>
                </a:extLst>
              </p:cNvPr>
              <p:cNvSpPr txBox="1"/>
              <p:nvPr/>
            </p:nvSpPr>
            <p:spPr>
              <a:xfrm>
                <a:off x="16562604" y="4794157"/>
                <a:ext cx="748923" cy="369332"/>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3</m:t>
                          </m:r>
                        </m:sub>
                      </m:sSub>
                      <m:r>
                        <a:rPr lang="en-US" b="0" i="1" smtClean="0">
                          <a:latin typeface="Cambria Math" panose="02040503050406030204" pitchFamily="18" charset="0"/>
                        </a:rPr>
                        <m:t>( )</m:t>
                      </m:r>
                    </m:oMath>
                  </m:oMathPara>
                </a14:m>
                <a:endParaRPr lang="en-US" dirty="0"/>
              </a:p>
            </p:txBody>
          </p:sp>
        </mc:Choice>
        <mc:Fallback>
          <p:sp>
            <p:nvSpPr>
              <p:cNvPr id="64" name="TextBox 63">
                <a:extLst>
                  <a:ext uri="{FF2B5EF4-FFF2-40B4-BE49-F238E27FC236}">
                    <a16:creationId xmlns:a16="http://schemas.microsoft.com/office/drawing/2014/main" id="{CF746308-BF1E-F5CE-A447-0E026F9D373F}"/>
                  </a:ext>
                </a:extLst>
              </p:cNvPr>
              <p:cNvSpPr txBox="1">
                <a:spLocks noRot="1" noChangeAspect="1" noMove="1" noResize="1" noEditPoints="1" noAdjustHandles="1" noChangeArrowheads="1" noChangeShapeType="1" noTextEdit="1"/>
              </p:cNvSpPr>
              <p:nvPr/>
            </p:nvSpPr>
            <p:spPr>
              <a:xfrm>
                <a:off x="16562604" y="4794157"/>
                <a:ext cx="748923" cy="369332"/>
              </a:xfrm>
              <a:prstGeom prst="rect">
                <a:avLst/>
              </a:prstGeom>
              <a:blipFill>
                <a:blip r:embed="rId31"/>
                <a:stretch>
                  <a:fillRect b="-14754"/>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65" name="TextBox 64">
                <a:extLst>
                  <a:ext uri="{FF2B5EF4-FFF2-40B4-BE49-F238E27FC236}">
                    <a16:creationId xmlns:a16="http://schemas.microsoft.com/office/drawing/2014/main" id="{CCEE9AAE-552C-D947-E61B-B516187E2E93}"/>
                  </a:ext>
                </a:extLst>
              </p:cNvPr>
              <p:cNvSpPr txBox="1"/>
              <p:nvPr/>
            </p:nvSpPr>
            <p:spPr>
              <a:xfrm>
                <a:off x="19374649" y="4741340"/>
                <a:ext cx="748923" cy="369332"/>
              </a:xfrm>
              <a:prstGeom prst="rect">
                <a:avLst/>
              </a:prstGeom>
            </p:spPr>
            <p:txBody>
              <a:bodyPr wrap="none" rtlCol="0">
                <a:spAutoFit/>
              </a:bodyPr>
              <a:lstStyle/>
              <a:p>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4</m:t>
                          </m:r>
                        </m:sub>
                      </m:sSub>
                      <m:r>
                        <a:rPr lang="en-US" b="0" i="1" smtClean="0">
                          <a:latin typeface="Cambria Math" panose="02040503050406030204" pitchFamily="18" charset="0"/>
                        </a:rPr>
                        <m:t>( )</m:t>
                      </m:r>
                    </m:oMath>
                  </m:oMathPara>
                </a14:m>
                <a:endParaRPr lang="en-US" dirty="0"/>
              </a:p>
            </p:txBody>
          </p:sp>
        </mc:Choice>
        <mc:Fallback>
          <p:sp>
            <p:nvSpPr>
              <p:cNvPr id="65" name="TextBox 64">
                <a:extLst>
                  <a:ext uri="{FF2B5EF4-FFF2-40B4-BE49-F238E27FC236}">
                    <a16:creationId xmlns:a16="http://schemas.microsoft.com/office/drawing/2014/main" id="{CCEE9AAE-552C-D947-E61B-B516187E2E93}"/>
                  </a:ext>
                </a:extLst>
              </p:cNvPr>
              <p:cNvSpPr txBox="1">
                <a:spLocks noRot="1" noChangeAspect="1" noMove="1" noResize="1" noEditPoints="1" noAdjustHandles="1" noChangeArrowheads="1" noChangeShapeType="1" noTextEdit="1"/>
              </p:cNvSpPr>
              <p:nvPr/>
            </p:nvSpPr>
            <p:spPr>
              <a:xfrm>
                <a:off x="19374649" y="4741340"/>
                <a:ext cx="748923" cy="369332"/>
              </a:xfrm>
              <a:prstGeom prst="rect">
                <a:avLst/>
              </a:prstGeom>
              <a:blipFill>
                <a:blip r:embed="rId32"/>
                <a:stretch>
                  <a:fillRect b="-15000"/>
                </a:stretch>
              </a:blipFill>
            </p:spPr>
            <p:txBody>
              <a:bodyPr/>
              <a:lstStyle/>
              <a:p>
                <a:r>
                  <a:rPr lang="en-US">
                    <a:noFill/>
                  </a:rPr>
                  <a:t> </a:t>
                </a:r>
              </a:p>
            </p:txBody>
          </p:sp>
        </mc:Fallback>
      </mc:AlternateContent>
      <p:cxnSp>
        <p:nvCxnSpPr>
          <p:cNvPr id="66" name="Straight Arrow Connector 65">
            <a:extLst>
              <a:ext uri="{FF2B5EF4-FFF2-40B4-BE49-F238E27FC236}">
                <a16:creationId xmlns:a16="http://schemas.microsoft.com/office/drawing/2014/main" id="{C4936CA6-09BC-BED3-A389-75341AD35104}"/>
              </a:ext>
            </a:extLst>
          </p:cNvPr>
          <p:cNvCxnSpPr/>
          <p:nvPr/>
        </p:nvCxnSpPr>
        <p:spPr>
          <a:xfrm>
            <a:off x="12347136" y="5282751"/>
            <a:ext cx="75572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67" name="TextBox 66">
                <a:extLst>
                  <a:ext uri="{FF2B5EF4-FFF2-40B4-BE49-F238E27FC236}">
                    <a16:creationId xmlns:a16="http://schemas.microsoft.com/office/drawing/2014/main" id="{CC83706A-298F-4D8A-78DC-8094CB40EA50}"/>
                  </a:ext>
                </a:extLst>
              </p:cNvPr>
              <p:cNvSpPr txBox="1"/>
              <p:nvPr/>
            </p:nvSpPr>
            <p:spPr>
              <a:xfrm>
                <a:off x="12379853" y="4857848"/>
                <a:ext cx="748923" cy="369332"/>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1</m:t>
                          </m:r>
                        </m:sub>
                      </m:sSub>
                      <m:r>
                        <a:rPr lang="en-US" b="0" i="1" smtClean="0">
                          <a:latin typeface="Cambria Math" panose="02040503050406030204" pitchFamily="18" charset="0"/>
                        </a:rPr>
                        <m:t>( )</m:t>
                      </m:r>
                    </m:oMath>
                  </m:oMathPara>
                </a14:m>
                <a:endParaRPr lang="en-US" dirty="0"/>
              </a:p>
            </p:txBody>
          </p:sp>
        </mc:Choice>
        <mc:Fallback>
          <p:sp>
            <p:nvSpPr>
              <p:cNvPr id="67" name="TextBox 66">
                <a:extLst>
                  <a:ext uri="{FF2B5EF4-FFF2-40B4-BE49-F238E27FC236}">
                    <a16:creationId xmlns:a16="http://schemas.microsoft.com/office/drawing/2014/main" id="{CC83706A-298F-4D8A-78DC-8094CB40EA50}"/>
                  </a:ext>
                </a:extLst>
              </p:cNvPr>
              <p:cNvSpPr txBox="1">
                <a:spLocks noRot="1" noChangeAspect="1" noMove="1" noResize="1" noEditPoints="1" noAdjustHandles="1" noChangeArrowheads="1" noChangeShapeType="1" noTextEdit="1"/>
              </p:cNvSpPr>
              <p:nvPr/>
            </p:nvSpPr>
            <p:spPr>
              <a:xfrm>
                <a:off x="12379853" y="4857848"/>
                <a:ext cx="748923" cy="369332"/>
              </a:xfrm>
              <a:prstGeom prst="rect">
                <a:avLst/>
              </a:prstGeom>
              <a:blipFill>
                <a:blip r:embed="rId33"/>
                <a:stretch>
                  <a:fillRect b="-1500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68" name="TextBox 67">
                <a:extLst>
                  <a:ext uri="{FF2B5EF4-FFF2-40B4-BE49-F238E27FC236}">
                    <a16:creationId xmlns:a16="http://schemas.microsoft.com/office/drawing/2014/main" id="{277DB007-B705-65DF-B74D-AF1A25C0645A}"/>
                  </a:ext>
                </a:extLst>
              </p:cNvPr>
              <p:cNvSpPr txBox="1"/>
              <p:nvPr/>
            </p:nvSpPr>
            <p:spPr>
              <a:xfrm>
                <a:off x="11871389" y="4845821"/>
                <a:ext cx="305077" cy="707886"/>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en-US" sz="4000" i="1" smtClean="0">
                              <a:latin typeface="Cambria Math" panose="02040503050406030204" pitchFamily="18" charset="0"/>
                            </a:rPr>
                          </m:ctrlPr>
                        </m:sSubPr>
                        <m:e>
                          <m:r>
                            <a:rPr lang="en-US" sz="4000" b="0" i="1" smtClean="0">
                              <a:latin typeface="Cambria Math" panose="02040503050406030204" pitchFamily="18" charset="0"/>
                            </a:rPr>
                            <m:t>𝑆</m:t>
                          </m:r>
                        </m:e>
                        <m:sub>
                          <m:r>
                            <a:rPr lang="en-US" sz="4000" b="0" i="1" smtClean="0">
                              <a:latin typeface="Cambria Math" panose="02040503050406030204" pitchFamily="18" charset="0"/>
                            </a:rPr>
                            <m:t> </m:t>
                          </m:r>
                        </m:sub>
                      </m:sSub>
                    </m:oMath>
                  </m:oMathPara>
                </a14:m>
                <a:endParaRPr lang="en-US" dirty="0"/>
              </a:p>
            </p:txBody>
          </p:sp>
        </mc:Choice>
        <mc:Fallback>
          <p:sp>
            <p:nvSpPr>
              <p:cNvPr id="68" name="TextBox 67">
                <a:extLst>
                  <a:ext uri="{FF2B5EF4-FFF2-40B4-BE49-F238E27FC236}">
                    <a16:creationId xmlns:a16="http://schemas.microsoft.com/office/drawing/2014/main" id="{277DB007-B705-65DF-B74D-AF1A25C0645A}"/>
                  </a:ext>
                </a:extLst>
              </p:cNvPr>
              <p:cNvSpPr txBox="1">
                <a:spLocks noRot="1" noChangeAspect="1" noMove="1" noResize="1" noEditPoints="1" noAdjustHandles="1" noChangeArrowheads="1" noChangeShapeType="1" noTextEdit="1"/>
              </p:cNvSpPr>
              <p:nvPr/>
            </p:nvSpPr>
            <p:spPr>
              <a:xfrm>
                <a:off x="11871389" y="4845821"/>
                <a:ext cx="305077" cy="707886"/>
              </a:xfrm>
              <a:prstGeom prst="rect">
                <a:avLst/>
              </a:prstGeom>
              <a:blipFill>
                <a:blip r:embed="rId34"/>
                <a:stretch>
                  <a:fillRect r="-18000"/>
                </a:stretch>
              </a:blipFill>
            </p:spPr>
            <p:txBody>
              <a:bodyPr/>
              <a:lstStyle/>
              <a:p>
                <a:r>
                  <a:rPr lang="en-US">
                    <a:noFill/>
                  </a:rPr>
                  <a:t> </a:t>
                </a:r>
              </a:p>
            </p:txBody>
          </p:sp>
        </mc:Fallback>
      </mc:AlternateContent>
      <p:sp>
        <p:nvSpPr>
          <p:cNvPr id="69" name="TextBox 68">
            <a:extLst>
              <a:ext uri="{FF2B5EF4-FFF2-40B4-BE49-F238E27FC236}">
                <a16:creationId xmlns:a16="http://schemas.microsoft.com/office/drawing/2014/main" id="{AC9326FD-2D2F-EE0B-5ADF-0C1F46F4F18F}"/>
              </a:ext>
            </a:extLst>
          </p:cNvPr>
          <p:cNvSpPr txBox="1"/>
          <p:nvPr/>
        </p:nvSpPr>
        <p:spPr>
          <a:xfrm>
            <a:off x="11756048" y="4177915"/>
            <a:ext cx="723275" cy="369332"/>
          </a:xfrm>
          <a:prstGeom prst="rect">
            <a:avLst/>
          </a:prstGeom>
          <a:noFill/>
        </p:spPr>
        <p:txBody>
          <a:bodyPr wrap="none" rtlCol="0">
            <a:spAutoFit/>
          </a:bodyPr>
          <a:lstStyle/>
          <a:p>
            <a:r>
              <a:rPr lang="en-US" dirty="0"/>
              <a:t>State</a:t>
            </a:r>
          </a:p>
        </p:txBody>
      </p:sp>
      <p:sp>
        <p:nvSpPr>
          <p:cNvPr id="70" name="Rectangle 69">
            <a:extLst>
              <a:ext uri="{FF2B5EF4-FFF2-40B4-BE49-F238E27FC236}">
                <a16:creationId xmlns:a16="http://schemas.microsoft.com/office/drawing/2014/main" id="{B5096C3F-3C74-32CC-CFCD-27F52E120CA5}"/>
              </a:ext>
            </a:extLst>
          </p:cNvPr>
          <p:cNvSpPr/>
          <p:nvPr/>
        </p:nvSpPr>
        <p:spPr>
          <a:xfrm>
            <a:off x="11905670" y="9478773"/>
            <a:ext cx="9733827" cy="3146693"/>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Neural network diagram </a:t>
            </a:r>
          </a:p>
        </p:txBody>
      </p:sp>
      <mc:AlternateContent xmlns:mc="http://schemas.openxmlformats.org/markup-compatibility/2006">
        <mc:Choice xmlns:a14="http://schemas.microsoft.com/office/drawing/2010/main" Requires="a14">
          <p:sp>
            <p:nvSpPr>
              <p:cNvPr id="71" name="TextBox 70">
                <a:extLst>
                  <a:ext uri="{FF2B5EF4-FFF2-40B4-BE49-F238E27FC236}">
                    <a16:creationId xmlns:a16="http://schemas.microsoft.com/office/drawing/2014/main" id="{B6094424-9DDF-412C-62DB-6E194DBC01E0}"/>
                  </a:ext>
                </a:extLst>
              </p:cNvPr>
              <p:cNvSpPr txBox="1"/>
              <p:nvPr/>
            </p:nvSpPr>
            <p:spPr>
              <a:xfrm>
                <a:off x="14343833" y="7844913"/>
                <a:ext cx="2783095" cy="523220"/>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r>
                        <a:rPr lang="en-US" sz="2800" b="0" i="1" smtClean="0">
                          <a:latin typeface="Cambria Math" panose="02040503050406030204" pitchFamily="18" charset="0"/>
                        </a:rPr>
                        <m:t>𝑀</m:t>
                      </m:r>
                      <m:r>
                        <a:rPr lang="en-US" sz="2800" b="0" i="1" smtClean="0">
                          <a:latin typeface="Cambria Math" panose="02040503050406030204" pitchFamily="18" charset="0"/>
                        </a:rPr>
                        <m:t>=</m:t>
                      </m:r>
                      <m:sSubSup>
                        <m:sSubSupPr>
                          <m:ctrlPr>
                            <a:rPr lang="en-US" sz="2800" b="0" i="0" smtClean="0">
                              <a:latin typeface="Cambria Math" panose="02040503050406030204" pitchFamily="18" charset="0"/>
                            </a:rPr>
                          </m:ctrlPr>
                        </m:sSubSupPr>
                        <m:e>
                          <m:r>
                            <m:rPr>
                              <m:sty m:val="p"/>
                            </m:rPr>
                            <a:rPr lang="en-US" sz="2800" b="0" i="0" smtClean="0">
                              <a:latin typeface="Cambria Math" panose="02040503050406030204" pitchFamily="18" charset="0"/>
                            </a:rPr>
                            <m:t>Σ</m:t>
                          </m:r>
                        </m:e>
                        <m:sub>
                          <m:r>
                            <m:rPr>
                              <m:sty m:val="p"/>
                            </m:rPr>
                            <a:rPr lang="en-US" sz="2800" b="0" i="0" smtClean="0">
                              <a:latin typeface="Cambria Math" panose="02040503050406030204" pitchFamily="18" charset="0"/>
                            </a:rPr>
                            <m:t>t</m:t>
                          </m:r>
                          <m:r>
                            <a:rPr lang="en-US" sz="2800" b="0" i="0" smtClean="0">
                              <a:latin typeface="Cambria Math" panose="02040503050406030204" pitchFamily="18" charset="0"/>
                            </a:rPr>
                            <m:t>=0</m:t>
                          </m:r>
                        </m:sub>
                        <m:sup>
                          <m:r>
                            <a:rPr lang="en-US" sz="2800" b="0" i="1" smtClean="0">
                              <a:latin typeface="Cambria Math" panose="02040503050406030204" pitchFamily="18" charset="0"/>
                            </a:rPr>
                            <m:t>∞</m:t>
                          </m:r>
                        </m:sup>
                      </m:sSubSup>
                      <m:r>
                        <a:rPr lang="en-US" sz="2800" b="0" i="1" smtClean="0">
                          <a:latin typeface="Cambria Math" panose="02040503050406030204" pitchFamily="18" charset="0"/>
                        </a:rPr>
                        <m:t> </m:t>
                      </m:r>
                      <m:sSup>
                        <m:sSupPr>
                          <m:ctrlPr>
                            <a:rPr lang="en-US" sz="2800" b="0" i="1" smtClean="0">
                              <a:latin typeface="Cambria Math" panose="02040503050406030204" pitchFamily="18" charset="0"/>
                            </a:rPr>
                          </m:ctrlPr>
                        </m:sSupPr>
                        <m:e>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𝛾</m:t>
                              </m:r>
                              <m:r>
                                <a:rPr lang="en-US" sz="2800" b="0" i="1" smtClean="0">
                                  <a:latin typeface="Cambria Math" panose="02040503050406030204" pitchFamily="18" charset="0"/>
                                </a:rPr>
                                <m:t>𝐽</m:t>
                              </m:r>
                            </m:e>
                          </m:d>
                        </m:e>
                        <m:sup>
                          <m:r>
                            <a:rPr lang="en-US" sz="2800" b="0" i="1" smtClean="0">
                              <a:latin typeface="Cambria Math" panose="02040503050406030204" pitchFamily="18" charset="0"/>
                            </a:rPr>
                            <m:t>𝑡</m:t>
                          </m:r>
                        </m:sup>
                      </m:sSup>
                    </m:oMath>
                  </m:oMathPara>
                </a14:m>
                <a:endParaRPr lang="en-US" sz="2800" dirty="0"/>
              </a:p>
            </p:txBody>
          </p:sp>
        </mc:Choice>
        <mc:Fallback>
          <p:sp>
            <p:nvSpPr>
              <p:cNvPr id="71" name="TextBox 70">
                <a:extLst>
                  <a:ext uri="{FF2B5EF4-FFF2-40B4-BE49-F238E27FC236}">
                    <a16:creationId xmlns:a16="http://schemas.microsoft.com/office/drawing/2014/main" id="{B6094424-9DDF-412C-62DB-6E194DBC01E0}"/>
                  </a:ext>
                </a:extLst>
              </p:cNvPr>
              <p:cNvSpPr txBox="1">
                <a:spLocks noRot="1" noChangeAspect="1" noMove="1" noResize="1" noEditPoints="1" noAdjustHandles="1" noChangeArrowheads="1" noChangeShapeType="1" noTextEdit="1"/>
              </p:cNvSpPr>
              <p:nvPr/>
            </p:nvSpPr>
            <p:spPr>
              <a:xfrm>
                <a:off x="14343833" y="7844913"/>
                <a:ext cx="2783095" cy="523220"/>
              </a:xfrm>
              <a:prstGeom prst="rect">
                <a:avLst/>
              </a:prstGeom>
              <a:blipFill>
                <a:blip r:embed="rId35"/>
                <a:stretch>
                  <a:fillRect/>
                </a:stretch>
              </a:blipFill>
            </p:spPr>
            <p:txBody>
              <a:bodyPr/>
              <a:lstStyle/>
              <a:p>
                <a:r>
                  <a:rPr lang="en-US">
                    <a:noFill/>
                  </a:rPr>
                  <a:t> </a:t>
                </a:r>
              </a:p>
            </p:txBody>
          </p:sp>
        </mc:Fallback>
      </mc:AlternateContent>
      <p:sp>
        <p:nvSpPr>
          <p:cNvPr id="72" name="TextBox 71">
            <a:extLst>
              <a:ext uri="{FF2B5EF4-FFF2-40B4-BE49-F238E27FC236}">
                <a16:creationId xmlns:a16="http://schemas.microsoft.com/office/drawing/2014/main" id="{812E4E87-46CA-6995-1C80-B68FF47C8D24}"/>
              </a:ext>
            </a:extLst>
          </p:cNvPr>
          <p:cNvSpPr txBox="1"/>
          <p:nvPr/>
        </p:nvSpPr>
        <p:spPr>
          <a:xfrm>
            <a:off x="14713758" y="8531820"/>
            <a:ext cx="1738326" cy="646331"/>
          </a:xfrm>
          <a:prstGeom prst="rect">
            <a:avLst/>
          </a:prstGeom>
          <a:noFill/>
        </p:spPr>
        <p:txBody>
          <a:bodyPr wrap="square" rtlCol="0">
            <a:spAutoFit/>
          </a:bodyPr>
          <a:lstStyle/>
          <a:p>
            <a:r>
              <a:rPr lang="en-US" dirty="0"/>
              <a:t>Temporal discount factor</a:t>
            </a:r>
          </a:p>
        </p:txBody>
      </p:sp>
      <p:sp>
        <p:nvSpPr>
          <p:cNvPr id="73" name="TextBox 72">
            <a:extLst>
              <a:ext uri="{FF2B5EF4-FFF2-40B4-BE49-F238E27FC236}">
                <a16:creationId xmlns:a16="http://schemas.microsoft.com/office/drawing/2014/main" id="{6D30220E-938A-3762-FD4C-F99A08249C2D}"/>
              </a:ext>
            </a:extLst>
          </p:cNvPr>
          <p:cNvSpPr txBox="1"/>
          <p:nvPr/>
        </p:nvSpPr>
        <p:spPr>
          <a:xfrm>
            <a:off x="16512705" y="8554253"/>
            <a:ext cx="1986815" cy="646331"/>
          </a:xfrm>
          <a:prstGeom prst="rect">
            <a:avLst/>
          </a:prstGeom>
          <a:noFill/>
        </p:spPr>
        <p:txBody>
          <a:bodyPr wrap="square" rtlCol="0">
            <a:spAutoFit/>
          </a:bodyPr>
          <a:lstStyle/>
          <a:p>
            <a:r>
              <a:rPr lang="en-US" dirty="0"/>
              <a:t>State transition matrix</a:t>
            </a:r>
          </a:p>
        </p:txBody>
      </p:sp>
      <p:cxnSp>
        <p:nvCxnSpPr>
          <p:cNvPr id="75" name="Straight Connector 74">
            <a:extLst>
              <a:ext uri="{FF2B5EF4-FFF2-40B4-BE49-F238E27FC236}">
                <a16:creationId xmlns:a16="http://schemas.microsoft.com/office/drawing/2014/main" id="{888709A0-DBF4-58C6-F079-E807A70CF031}"/>
              </a:ext>
            </a:extLst>
          </p:cNvPr>
          <p:cNvCxnSpPr>
            <a:cxnSpLocks/>
            <a:stCxn id="72" idx="0"/>
          </p:cNvCxnSpPr>
          <p:nvPr/>
        </p:nvCxnSpPr>
        <p:spPr>
          <a:xfrm flipV="1">
            <a:off x="15582921" y="8354545"/>
            <a:ext cx="533379" cy="177275"/>
          </a:xfrm>
          <a:prstGeom prst="line">
            <a:avLst/>
          </a:prstGeom>
        </p:spPr>
        <p:style>
          <a:lnRef idx="1">
            <a:schemeClr val="dk1"/>
          </a:lnRef>
          <a:fillRef idx="0">
            <a:schemeClr val="dk1"/>
          </a:fillRef>
          <a:effectRef idx="0">
            <a:schemeClr val="dk1"/>
          </a:effectRef>
          <a:fontRef idx="minor">
            <a:schemeClr val="tx1"/>
          </a:fontRef>
        </p:style>
      </p:cxnSp>
      <p:cxnSp>
        <p:nvCxnSpPr>
          <p:cNvPr id="77" name="Straight Connector 76">
            <a:extLst>
              <a:ext uri="{FF2B5EF4-FFF2-40B4-BE49-F238E27FC236}">
                <a16:creationId xmlns:a16="http://schemas.microsoft.com/office/drawing/2014/main" id="{528D3883-05A7-8334-4377-12CE2650C6E8}"/>
              </a:ext>
            </a:extLst>
          </p:cNvPr>
          <p:cNvCxnSpPr>
            <a:cxnSpLocks/>
          </p:cNvCxnSpPr>
          <p:nvPr/>
        </p:nvCxnSpPr>
        <p:spPr>
          <a:xfrm>
            <a:off x="16339688" y="8305664"/>
            <a:ext cx="194309" cy="188455"/>
          </a:xfrm>
          <a:prstGeom prst="line">
            <a:avLst/>
          </a:prstGeom>
        </p:spPr>
        <p:style>
          <a:lnRef idx="1">
            <a:schemeClr val="dk1"/>
          </a:lnRef>
          <a:fillRef idx="0">
            <a:schemeClr val="dk1"/>
          </a:fillRef>
          <a:effectRef idx="0">
            <a:schemeClr val="dk1"/>
          </a:effectRef>
          <a:fontRef idx="minor">
            <a:schemeClr val="tx1"/>
          </a:fontRef>
        </p:style>
      </p:cxnSp>
      <p:cxnSp>
        <p:nvCxnSpPr>
          <p:cNvPr id="87" name="Straight Arrow Connector 86">
            <a:extLst>
              <a:ext uri="{FF2B5EF4-FFF2-40B4-BE49-F238E27FC236}">
                <a16:creationId xmlns:a16="http://schemas.microsoft.com/office/drawing/2014/main" id="{E00040DE-64DE-E4A8-4EA4-25BC864F5981}"/>
              </a:ext>
            </a:extLst>
          </p:cNvPr>
          <p:cNvCxnSpPr/>
          <p:nvPr/>
        </p:nvCxnSpPr>
        <p:spPr>
          <a:xfrm>
            <a:off x="20543093" y="6407201"/>
            <a:ext cx="209550" cy="169048"/>
          </a:xfrm>
          <a:prstGeom prst="straightConnector1">
            <a:avLst/>
          </a:prstGeom>
          <a:ln w="38100">
            <a:solidFill>
              <a:srgbClr val="FFFFFF"/>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88" name="TextBox 87">
                <a:extLst>
                  <a:ext uri="{FF2B5EF4-FFF2-40B4-BE49-F238E27FC236}">
                    <a16:creationId xmlns:a16="http://schemas.microsoft.com/office/drawing/2014/main" id="{7E7A1D72-3AB0-AE3C-4825-0532C48B8793}"/>
                  </a:ext>
                </a:extLst>
              </p:cNvPr>
              <p:cNvSpPr txBox="1"/>
              <p:nvPr/>
            </p:nvSpPr>
            <p:spPr>
              <a:xfrm>
                <a:off x="12847219" y="13876000"/>
                <a:ext cx="7786310" cy="584775"/>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𝐴</m:t>
                          </m:r>
                        </m:e>
                        <m:sub>
                          <m:r>
                            <a:rPr lang="en-US" sz="3200" b="0" i="1" smtClean="0">
                              <a:latin typeface="Cambria Math" panose="02040503050406030204" pitchFamily="18" charset="0"/>
                            </a:rPr>
                            <m:t>𝑠</m:t>
                          </m:r>
                        </m:sub>
                      </m:sSub>
                      <m:r>
                        <a:rPr lang="en-US" sz="3200" b="0" i="1" smtClean="0">
                          <a:latin typeface="Cambria Math" panose="02040503050406030204" pitchFamily="18" charset="0"/>
                        </a:rPr>
                        <m:t>=</m:t>
                      </m:r>
                      <m:r>
                        <a:rPr lang="en-US" sz="3200" b="0" i="1" smtClean="0">
                          <a:latin typeface="Cambria Math" panose="02040503050406030204" pitchFamily="18" charset="0"/>
                        </a:rPr>
                        <m:t>𝑎𝑟𝑔𝑚𝑎</m:t>
                      </m:r>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𝑥</m:t>
                          </m:r>
                        </m:e>
                        <m:sub>
                          <m:r>
                            <a:rPr lang="en-US" sz="3200" b="0" i="1" smtClean="0">
                              <a:latin typeface="Cambria Math" panose="02040503050406030204" pitchFamily="18" charset="0"/>
                            </a:rPr>
                            <m:t>𝐴</m:t>
                          </m:r>
                        </m:sub>
                      </m:sSub>
                      <m:r>
                        <a:rPr lang="en-US" sz="3200" b="0" i="1" smtClean="0">
                          <a:latin typeface="Cambria Math" panose="02040503050406030204" pitchFamily="18" charset="0"/>
                        </a:rPr>
                        <m:t> </m:t>
                      </m:r>
                      <m:r>
                        <a:rPr lang="en-US" sz="3200" b="0" i="1" smtClean="0">
                          <a:latin typeface="Cambria Math" panose="02040503050406030204" pitchFamily="18" charset="0"/>
                        </a:rPr>
                        <m:t>𝑃</m:t>
                      </m:r>
                      <m:d>
                        <m:dPr>
                          <m:ctrlPr>
                            <a:rPr lang="en-US" sz="3200" b="0" i="1" smtClean="0">
                              <a:latin typeface="Cambria Math" panose="02040503050406030204" pitchFamily="18" charset="0"/>
                            </a:rPr>
                          </m:ctrlPr>
                        </m:dPr>
                        <m:e>
                          <m:r>
                            <a:rPr lang="en-US" sz="3200" b="0" i="1" smtClean="0">
                              <a:latin typeface="Cambria Math" panose="02040503050406030204" pitchFamily="18" charset="0"/>
                            </a:rPr>
                            <m:t>𝐴</m:t>
                          </m:r>
                        </m:e>
                        <m:e>
                          <m:r>
                            <a:rPr lang="en-US" sz="3200" b="0" i="1" smtClean="0">
                              <a:latin typeface="Cambria Math" panose="02040503050406030204" pitchFamily="18" charset="0"/>
                            </a:rPr>
                            <m:t>𝑆</m:t>
                          </m:r>
                        </m:e>
                      </m:d>
                      <m:r>
                        <a:rPr lang="en-US" sz="3200" b="0" i="1" smtClean="0">
                          <a:latin typeface="Cambria Math" panose="02040503050406030204" pitchFamily="18" charset="0"/>
                        </a:rPr>
                        <m:t>=</m:t>
                      </m:r>
                      <m:sSup>
                        <m:sSupPr>
                          <m:ctrlPr>
                            <a:rPr lang="en-US" sz="3200" b="0" i="1" smtClean="0">
                              <a:latin typeface="Cambria Math" panose="02040503050406030204" pitchFamily="18" charset="0"/>
                            </a:rPr>
                          </m:ctrlPr>
                        </m:sSupPr>
                        <m:e>
                          <m:r>
                            <a:rPr lang="en-US" sz="3200" b="0" i="1" smtClean="0">
                              <a:latin typeface="Cambria Math" panose="02040503050406030204" pitchFamily="18" charset="0"/>
                            </a:rPr>
                            <m:t>𝐴</m:t>
                          </m:r>
                        </m:e>
                        <m:sup>
                          <m:r>
                            <a:rPr lang="en-US" sz="3200" b="0" i="1" smtClean="0">
                              <a:latin typeface="Cambria Math" panose="02040503050406030204" pitchFamily="18" charset="0"/>
                            </a:rPr>
                            <m:t>𝑐𝑜𝑔</m:t>
                          </m:r>
                        </m:sup>
                      </m:sSup>
                      <m:r>
                        <a:rPr lang="en-US" sz="3200" b="0" i="1" smtClean="0">
                          <a:latin typeface="Cambria Math" panose="02040503050406030204" pitchFamily="18" charset="0"/>
                        </a:rPr>
                        <m:t>=</m:t>
                      </m:r>
                      <m:sSup>
                        <m:sSupPr>
                          <m:ctrlPr>
                            <a:rPr lang="en-US" sz="3200" b="0" i="1" smtClean="0">
                              <a:latin typeface="Cambria Math" panose="02040503050406030204" pitchFamily="18" charset="0"/>
                            </a:rPr>
                          </m:ctrlPr>
                        </m:sSupPr>
                        <m:e>
                          <m:r>
                            <a:rPr lang="en-US" sz="3200" b="0" i="1" smtClean="0">
                              <a:latin typeface="Cambria Math" panose="02040503050406030204" pitchFamily="18" charset="0"/>
                            </a:rPr>
                            <m:t>𝐴</m:t>
                          </m:r>
                        </m:e>
                        <m:sup>
                          <m:r>
                            <a:rPr lang="en-US" sz="3200" b="0" i="1" smtClean="0">
                              <a:latin typeface="Cambria Math" panose="02040503050406030204" pitchFamily="18" charset="0"/>
                            </a:rPr>
                            <m:t>𝑛𝑒𝑢𝑟𝑜</m:t>
                          </m:r>
                        </m:sup>
                      </m:sSup>
                      <m:r>
                        <a:rPr lang="en-US" sz="3200" b="0" i="1" smtClean="0">
                          <a:latin typeface="Cambria Math" panose="02040503050406030204" pitchFamily="18" charset="0"/>
                        </a:rPr>
                        <m:t> </m:t>
                      </m:r>
                    </m:oMath>
                  </m:oMathPara>
                </a14:m>
                <a:endParaRPr lang="en-US" sz="3200" dirty="0"/>
              </a:p>
            </p:txBody>
          </p:sp>
        </mc:Choice>
        <mc:Fallback>
          <p:sp>
            <p:nvSpPr>
              <p:cNvPr id="88" name="TextBox 87">
                <a:extLst>
                  <a:ext uri="{FF2B5EF4-FFF2-40B4-BE49-F238E27FC236}">
                    <a16:creationId xmlns:a16="http://schemas.microsoft.com/office/drawing/2014/main" id="{7E7A1D72-3AB0-AE3C-4825-0532C48B8793}"/>
                  </a:ext>
                </a:extLst>
              </p:cNvPr>
              <p:cNvSpPr txBox="1">
                <a:spLocks noRot="1" noChangeAspect="1" noMove="1" noResize="1" noEditPoints="1" noAdjustHandles="1" noChangeArrowheads="1" noChangeShapeType="1" noTextEdit="1"/>
              </p:cNvSpPr>
              <p:nvPr/>
            </p:nvSpPr>
            <p:spPr>
              <a:xfrm>
                <a:off x="12847219" y="13876000"/>
                <a:ext cx="7786310" cy="584775"/>
              </a:xfrm>
              <a:prstGeom prst="rect">
                <a:avLst/>
              </a:prstGeom>
              <a:blipFill>
                <a:blip r:embed="rId36"/>
                <a:stretch>
                  <a:fillRect/>
                </a:stretch>
              </a:blipFill>
            </p:spPr>
            <p:txBody>
              <a:bodyPr/>
              <a:lstStyle/>
              <a:p>
                <a:r>
                  <a:rPr lang="en-US">
                    <a:noFill/>
                  </a:rPr>
                  <a:t> </a:t>
                </a:r>
              </a:p>
            </p:txBody>
          </p:sp>
        </mc:Fallback>
      </mc:AlternateContent>
      <p:sp>
        <p:nvSpPr>
          <p:cNvPr id="89" name="TextBox 88">
            <a:extLst>
              <a:ext uri="{FF2B5EF4-FFF2-40B4-BE49-F238E27FC236}">
                <a16:creationId xmlns:a16="http://schemas.microsoft.com/office/drawing/2014/main" id="{5B9D7491-B701-023A-6D29-7A947AE559D6}"/>
              </a:ext>
            </a:extLst>
          </p:cNvPr>
          <p:cNvSpPr txBox="1"/>
          <p:nvPr/>
        </p:nvSpPr>
        <p:spPr>
          <a:xfrm>
            <a:off x="11999932" y="13278680"/>
            <a:ext cx="6096541" cy="369332"/>
          </a:xfrm>
          <a:prstGeom prst="rect">
            <a:avLst/>
          </a:prstGeom>
          <a:noFill/>
        </p:spPr>
        <p:txBody>
          <a:bodyPr wrap="none" rtlCol="0">
            <a:spAutoFit/>
          </a:bodyPr>
          <a:lstStyle/>
          <a:p>
            <a:r>
              <a:rPr lang="en-US" dirty="0"/>
              <a:t>Under certain conditions, the most likely action is given by</a:t>
            </a:r>
          </a:p>
        </p:txBody>
      </p:sp>
      <p:sp>
        <p:nvSpPr>
          <p:cNvPr id="90" name="TextBox 89">
            <a:extLst>
              <a:ext uri="{FF2B5EF4-FFF2-40B4-BE49-F238E27FC236}">
                <a16:creationId xmlns:a16="http://schemas.microsoft.com/office/drawing/2014/main" id="{B0B2A520-5C03-219B-22E0-E5AD73BF7C81}"/>
              </a:ext>
            </a:extLst>
          </p:cNvPr>
          <p:cNvSpPr txBox="1"/>
          <p:nvPr/>
        </p:nvSpPr>
        <p:spPr>
          <a:xfrm>
            <a:off x="15056144" y="18526940"/>
            <a:ext cx="2098754" cy="646331"/>
          </a:xfrm>
          <a:prstGeom prst="rect">
            <a:avLst/>
          </a:prstGeom>
          <a:noFill/>
        </p:spPr>
        <p:txBody>
          <a:bodyPr wrap="square" rtlCol="0">
            <a:spAutoFit/>
          </a:bodyPr>
          <a:lstStyle/>
          <a:p>
            <a:r>
              <a:rPr lang="en-US" dirty="0"/>
              <a:t>“How much the bird values food”</a:t>
            </a:r>
          </a:p>
        </p:txBody>
      </p:sp>
      <p:sp>
        <p:nvSpPr>
          <p:cNvPr id="92" name="TextBox 91">
            <a:extLst>
              <a:ext uri="{FF2B5EF4-FFF2-40B4-BE49-F238E27FC236}">
                <a16:creationId xmlns:a16="http://schemas.microsoft.com/office/drawing/2014/main" id="{1BEBCA56-5D74-532C-69DF-79F9B9DFC049}"/>
              </a:ext>
            </a:extLst>
          </p:cNvPr>
          <p:cNvSpPr txBox="1"/>
          <p:nvPr/>
        </p:nvSpPr>
        <p:spPr>
          <a:xfrm>
            <a:off x="15191535" y="20039114"/>
            <a:ext cx="3214776" cy="923330"/>
          </a:xfrm>
          <a:prstGeom prst="rect">
            <a:avLst/>
          </a:prstGeom>
          <a:noFill/>
        </p:spPr>
        <p:txBody>
          <a:bodyPr wrap="square" rtlCol="0">
            <a:spAutoFit/>
          </a:bodyPr>
          <a:lstStyle/>
          <a:p>
            <a:r>
              <a:rPr lang="en-US" dirty="0"/>
              <a:t>“To what extent location of food predicts this bird’s behavior”</a:t>
            </a:r>
          </a:p>
        </p:txBody>
      </p:sp>
      <p:sp>
        <p:nvSpPr>
          <p:cNvPr id="93" name="TextBox 92">
            <a:extLst>
              <a:ext uri="{FF2B5EF4-FFF2-40B4-BE49-F238E27FC236}">
                <a16:creationId xmlns:a16="http://schemas.microsoft.com/office/drawing/2014/main" id="{F5491BE4-BA89-F6DF-2453-16F0C3E392A3}"/>
              </a:ext>
            </a:extLst>
          </p:cNvPr>
          <p:cNvSpPr txBox="1"/>
          <p:nvPr/>
        </p:nvSpPr>
        <p:spPr>
          <a:xfrm>
            <a:off x="18592074" y="20073258"/>
            <a:ext cx="3167762" cy="923330"/>
          </a:xfrm>
          <a:prstGeom prst="rect">
            <a:avLst/>
          </a:prstGeom>
          <a:noFill/>
        </p:spPr>
        <p:txBody>
          <a:bodyPr wrap="square" rtlCol="0">
            <a:spAutoFit/>
          </a:bodyPr>
          <a:lstStyle/>
          <a:p>
            <a:r>
              <a:rPr lang="en-US" dirty="0"/>
              <a:t>“To what extent locations of other birds predict this birds’ behavior”</a:t>
            </a:r>
          </a:p>
        </p:txBody>
      </p:sp>
      <p:sp>
        <p:nvSpPr>
          <p:cNvPr id="94" name="TextBox 93">
            <a:extLst>
              <a:ext uri="{FF2B5EF4-FFF2-40B4-BE49-F238E27FC236}">
                <a16:creationId xmlns:a16="http://schemas.microsoft.com/office/drawing/2014/main" id="{9D0C406E-554D-F299-EE87-A9F9DEFF7416}"/>
              </a:ext>
            </a:extLst>
          </p:cNvPr>
          <p:cNvSpPr txBox="1"/>
          <p:nvPr/>
        </p:nvSpPr>
        <p:spPr>
          <a:xfrm>
            <a:off x="17966794" y="18529019"/>
            <a:ext cx="2769512" cy="646331"/>
          </a:xfrm>
          <a:prstGeom prst="rect">
            <a:avLst/>
          </a:prstGeom>
          <a:noFill/>
        </p:spPr>
        <p:txBody>
          <a:bodyPr wrap="square" rtlCol="0">
            <a:spAutoFit/>
          </a:bodyPr>
          <a:lstStyle/>
          <a:p>
            <a:r>
              <a:rPr lang="en-US" dirty="0"/>
              <a:t>“How much the bird values other birds”</a:t>
            </a:r>
          </a:p>
        </p:txBody>
      </p:sp>
    </p:spTree>
    <p:extLst>
      <p:ext uri="{BB962C8B-B14F-4D97-AF65-F5344CB8AC3E}">
        <p14:creationId xmlns:p14="http://schemas.microsoft.com/office/powerpoint/2010/main" val="12789719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903</TotalTime>
  <Words>906</Words>
  <Application>Microsoft Office PowerPoint</Application>
  <PresentationFormat>Custom</PresentationFormat>
  <Paragraphs>94</Paragraphs>
  <Slides>2</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vt:i4>
      </vt:variant>
    </vt:vector>
  </HeadingPairs>
  <TitlesOfParts>
    <vt:vector size="8" baseType="lpstr">
      <vt:lpstr>Arial</vt:lpstr>
      <vt:lpstr>Calibri</vt:lpstr>
      <vt:lpstr>Cambria Math</vt:lpstr>
      <vt:lpstr>Times New Roman</vt:lpstr>
      <vt:lpstr>Wingdings</vt:lpstr>
      <vt:lpstr>Office Theme</vt:lpstr>
      <vt:lpstr>PowerPoint Presentation</vt:lpstr>
      <vt:lpstr>PowerPoint Presentation</vt:lpstr>
    </vt:vector>
  </TitlesOfParts>
  <Company>Univ. of Colorado at Colorado Springs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title here:  Maybe add some pictures and/or school logo on the left and right authors and affiliation</dc:title>
  <dc:subject/>
  <dc:creator>Terry Boult</dc:creator>
  <dc:description/>
  <cp:lastModifiedBy>Marjorie Xie</cp:lastModifiedBy>
  <cp:revision>55</cp:revision>
  <dcterms:created xsi:type="dcterms:W3CDTF">2014-05-29T01:41:03Z</dcterms:created>
  <dcterms:modified xsi:type="dcterms:W3CDTF">2023-06-07T19:06:10Z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mpany">
    <vt:lpwstr>Univ. of Colorado at Colorado Springs</vt:lpwstr>
  </property>
  <property fmtid="{D5CDD505-2E9C-101B-9397-08002B2CF9AE}" pid="4" name="HiddenSlides">
    <vt:i4>0</vt:i4>
  </property>
  <property fmtid="{D5CDD505-2E9C-101B-9397-08002B2CF9AE}" pid="5" name="HyperlinksChanged">
    <vt:bool>false</vt:bool>
  </property>
  <property fmtid="{D5CDD505-2E9C-101B-9397-08002B2CF9AE}" pid="6" name="LinksUpToDate">
    <vt:bool>false</vt:bool>
  </property>
  <property fmtid="{D5CDD505-2E9C-101B-9397-08002B2CF9AE}" pid="7" name="MMClips">
    <vt:i4>0</vt:i4>
  </property>
  <property fmtid="{D5CDD505-2E9C-101B-9397-08002B2CF9AE}" pid="8" name="Notes">
    <vt:i4>1</vt:i4>
  </property>
  <property fmtid="{D5CDD505-2E9C-101B-9397-08002B2CF9AE}" pid="9" name="PresentationFormat">
    <vt:lpwstr>Custom</vt:lpwstr>
  </property>
  <property fmtid="{D5CDD505-2E9C-101B-9397-08002B2CF9AE}" pid="10" name="ScaleCrop">
    <vt:bool>false</vt:bool>
  </property>
  <property fmtid="{D5CDD505-2E9C-101B-9397-08002B2CF9AE}" pid="11" name="ShareDoc">
    <vt:bool>false</vt:bool>
  </property>
  <property fmtid="{D5CDD505-2E9C-101B-9397-08002B2CF9AE}" pid="12" name="Slides">
    <vt:i4>2</vt:i4>
  </property>
</Properties>
</file>